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Default Extension="jpeg" ContentType="image/jpeg"/>
  <Default Extension="xml" ContentType="application/xml"/>
  <Override PartName="/ppt/slides/slide9.xml" ContentType="application/vnd.openxmlformats-officedocument.presentationml.slide+xml"/>
  <Override PartName="/ppt/slides/slide11.xml" ContentType="application/vnd.openxmlformats-officedocument.presentationml.slide+xml"/>
  <Override PartName="/ppt/notesSlides/notesSlide3.xml" ContentType="application/vnd.openxmlformats-officedocument.presentationml.notesSlide+xml"/>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4.xml" ContentType="application/vnd.openxmlformats-officedocument.presentationml.slideLayout+xml"/>
  <Override PartName="/ppt/notesSlides/notesSlide1.xml" ContentType="application/vnd.openxmlformats-officedocument.presentationml.notesSlide+xml"/>
  <Override PartName="/ppt/slideLayouts/slideLayout6.xml" ContentType="application/vnd.openxmlformats-officedocument.presentationml.slideLayout+xml"/>
  <Override PartName="/ppt/slides/slide5.xml" ContentType="application/vnd.openxmlformats-officedocument.presentationml.slide+xml"/>
  <Override PartName="/ppt/slideLayouts/slideLayout12.xml" ContentType="application/vnd.openxmlformats-officedocument.presentationml.slideLayout+xml"/>
  <Override PartName="/ppt/theme/theme2.xml" ContentType="application/vnd.openxmlformats-officedocument.them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ppt/slides/slide14.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notesSlides/notesSlide4.xml" ContentType="application/vnd.openxmlformats-officedocument.presentationml.notesSlide+xml"/>
  <Default Extension="tiff" ContentType="image/tiff"/>
  <Override PartName="/ppt/slides/slide10.xml" ContentType="application/vnd.openxmlformats-officedocument.presentationml.slide+xml"/>
  <Override PartName="/ppt/viewProps.xml" ContentType="application/vnd.openxmlformats-officedocument.presentationml.viewProps+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9.xml" ContentType="application/vnd.openxmlformats-officedocument.presentationml.slideLayout+xml"/>
  <Override PartName="/ppt/slideLayouts/slideLayout15.xml" ContentType="application/vnd.openxmlformats-officedocument.presentationml.slideLayout+xml"/>
  <Override PartName="/ppt/notesSlides/notesSlide2.xml" ContentType="application/vnd.openxmlformats-officedocument.presentationml.notesSlide+xml"/>
  <Override PartName="/ppt/handoutMasters/handoutMaster1.xml" ContentType="application/vnd.openxmlformats-officedocument.presentationml.handoutMaster+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notesMasters/notesMaster1.xml" ContentType="application/vnd.openxmlformats-officedocument.presentationml.notesMaster+xml"/>
  <Default Extension="gif" ContentType="image/gif"/>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4017" r:id="rId1"/>
  </p:sldMasterIdLst>
  <p:notesMasterIdLst>
    <p:notesMasterId r:id="rId16"/>
  </p:notesMasterIdLst>
  <p:handoutMasterIdLst>
    <p:handoutMasterId r:id="rId17"/>
  </p:handoutMasterIdLst>
  <p:sldIdLst>
    <p:sldId id="256" r:id="rId2"/>
    <p:sldId id="278" r:id="rId3"/>
    <p:sldId id="280" r:id="rId4"/>
    <p:sldId id="257" r:id="rId5"/>
    <p:sldId id="258" r:id="rId6"/>
    <p:sldId id="260" r:id="rId7"/>
    <p:sldId id="265" r:id="rId8"/>
    <p:sldId id="287" r:id="rId9"/>
    <p:sldId id="286" r:id="rId10"/>
    <p:sldId id="293" r:id="rId11"/>
    <p:sldId id="289" r:id="rId12"/>
    <p:sldId id="262" r:id="rId13"/>
    <p:sldId id="292" r:id="rId14"/>
    <p:sldId id="294" r:id="rId15"/>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1pPr>
    <a:lvl2pPr marL="4572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2pPr>
    <a:lvl3pPr marL="9144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3pPr>
    <a:lvl4pPr marL="13716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4pPr>
    <a:lvl5pPr marL="18288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5pPr>
    <a:lvl6pPr marL="2286000" algn="l" defTabSz="457200" rtl="0" eaLnBrk="1" latinLnBrk="0" hangingPunct="1">
      <a:defRPr kern="1200">
        <a:solidFill>
          <a:schemeClr val="tx1"/>
        </a:solidFill>
        <a:latin typeface="Century Gothic" charset="0"/>
        <a:ea typeface="ＭＳ Ｐゴシック" charset="0"/>
        <a:cs typeface="ＭＳ Ｐゴシック" charset="0"/>
      </a:defRPr>
    </a:lvl6pPr>
    <a:lvl7pPr marL="2743200" algn="l" defTabSz="457200" rtl="0" eaLnBrk="1" latinLnBrk="0" hangingPunct="1">
      <a:defRPr kern="1200">
        <a:solidFill>
          <a:schemeClr val="tx1"/>
        </a:solidFill>
        <a:latin typeface="Century Gothic" charset="0"/>
        <a:ea typeface="ＭＳ Ｐゴシック" charset="0"/>
        <a:cs typeface="ＭＳ Ｐゴシック" charset="0"/>
      </a:defRPr>
    </a:lvl7pPr>
    <a:lvl8pPr marL="3200400" algn="l" defTabSz="457200" rtl="0" eaLnBrk="1" latinLnBrk="0" hangingPunct="1">
      <a:defRPr kern="1200">
        <a:solidFill>
          <a:schemeClr val="tx1"/>
        </a:solidFill>
        <a:latin typeface="Century Gothic" charset="0"/>
        <a:ea typeface="ＭＳ Ｐゴシック" charset="0"/>
        <a:cs typeface="ＭＳ Ｐゴシック" charset="0"/>
      </a:defRPr>
    </a:lvl8pPr>
    <a:lvl9pPr marL="3657600" algn="l" defTabSz="457200" rtl="0" eaLnBrk="1" latinLnBrk="0" hangingPunct="1">
      <a:defRPr kern="1200">
        <a:solidFill>
          <a:schemeClr val="tx1"/>
        </a:solidFill>
        <a:latin typeface="Century Gothic" charset="0"/>
        <a:ea typeface="ＭＳ Ｐゴシック" charset="0"/>
        <a:cs typeface="ＭＳ Ｐゴシック" charset="0"/>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p14="http://schemas.microsoft.com/office/powerpoint/2010/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SorterView">
  <p:normalViewPr>
    <p:restoredLeft sz="15620"/>
    <p:restoredTop sz="81406" autoAdjust="0"/>
  </p:normalViewPr>
  <p:slideViewPr>
    <p:cSldViewPr snapToGrid="0" snapToObjects="1">
      <p:cViewPr varScale="1">
        <p:scale>
          <a:sx n="93" d="100"/>
          <a:sy n="93" d="100"/>
        </p:scale>
        <p:origin x="-1896" y="-11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8248"/>
    </p:cViewPr>
  </p:sorterViewPr>
  <p:notesViewPr>
    <p:cSldViewPr snapToGrid="0" snapToObjects="1">
      <p:cViewPr varScale="1">
        <p:scale>
          <a:sx n="89" d="100"/>
          <a:sy n="89" d="100"/>
        </p:scale>
        <p:origin x="-3568" y="-104"/>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handoutMaster" Target="handoutMasters/handoutMaster1.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070F2B0-A13E-074D-A557-FF471702484A}" type="datetimeFigureOut">
              <a:rPr lang="en-US" smtClean="0"/>
              <a:pPr/>
              <a:t>7/13/11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E9188EEF-2A22-3E42-867D-0C93157D73A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76718241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3BB1A89-32E4-5749-BDF0-95630F6A1CF8}" type="datetimeFigureOut">
              <a:rPr lang="en-US" smtClean="0"/>
              <a:pPr/>
              <a:t>7/13/11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EC431F7-2F83-544E-9B58-3076901E644E}"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4485326"/>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sciencemag.org/content/304/5672/827.full%23ref-6" TargetMode="External"/><Relationship Id="rId4" Type="http://schemas.openxmlformats.org/officeDocument/2006/relationships/hyperlink" Target="http://www.sciencemag.org/content/304/5672/827.full%23ref-7" TargetMode="External"/><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EC431F7-2F83-544E-9B58-3076901E644E}" type="slidenum">
              <a:rPr lang="en-US" smtClean="0"/>
              <a:pPr/>
              <a:t>1</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504262109"/>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DQ is a shared norm which against the work of scholars is measured. Scientist</a:t>
            </a:r>
            <a:r>
              <a:rPr lang="en-US" baseline="0" dirty="0" smtClean="0"/>
              <a:t> produce data and use data that are the foundation of theories, hypothesis, and models. The quality of the data impacts the quality of the </a:t>
            </a:r>
          </a:p>
          <a:p>
            <a:endParaRPr lang="en-US" baseline="0" dirty="0" smtClean="0"/>
          </a:p>
          <a:p>
            <a:r>
              <a:rPr lang="en-US" baseline="0" dirty="0" smtClean="0"/>
              <a:t>Before we can start thinking about the development and implementation of metadata schemas and protocols, science communities need to understand the norms</a:t>
            </a:r>
          </a:p>
          <a:p>
            <a:endParaRPr lang="en-US" baseline="0" dirty="0" smtClean="0"/>
          </a:p>
          <a:p>
            <a:r>
              <a:rPr lang="en-US" sz="1200" kern="1200" dirty="0" smtClean="0">
                <a:solidFill>
                  <a:schemeClr val="tx1"/>
                </a:solidFill>
                <a:effectLst/>
                <a:latin typeface="+mn-lt"/>
                <a:ea typeface="+mn-ea"/>
                <a:cs typeface="+mn-cs"/>
              </a:rPr>
              <a:t>Attacking large-scale problems in the Earth Sciences from climate change to convection of the Earth mantle requires scientists to use large datasets , many of which need to be compiled</a:t>
            </a:r>
            <a:endParaRPr lang="en-US" dirty="0"/>
          </a:p>
        </p:txBody>
      </p:sp>
      <p:sp>
        <p:nvSpPr>
          <p:cNvPr id="4" name="Slide Number Placeholder 3"/>
          <p:cNvSpPr>
            <a:spLocks noGrp="1"/>
          </p:cNvSpPr>
          <p:nvPr>
            <p:ph type="sldNum" sz="quarter" idx="10"/>
          </p:nvPr>
        </p:nvSpPr>
        <p:spPr/>
        <p:txBody>
          <a:bodyPr/>
          <a:lstStyle/>
          <a:p>
            <a:fld id="{4EC431F7-2F83-544E-9B58-3076901E644E}" type="slidenum">
              <a:rPr lang="en-US" smtClean="0"/>
              <a:pPr/>
              <a:t>2</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0782389"/>
      </p:ext>
    </p:extLst>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Yet even these changes have not eliminated the importance of disciplined human beings for the successful implementation of standards. For example, in the late 1980s, the U.S. Weather Service replaced liquid-in-glass thermometers with digital electronic ones at thousands of stations in its Cooperative Station Network. The new thermometers displayed Fahrenheit in units of 0.1°. Observers were meant to round off the readings to the nearest degree, but about 10% of observers simply entered the entire figure. Many who did round off probably did so incorrectly (</a:t>
            </a:r>
            <a:r>
              <a:rPr lang="en-US" dirty="0" smtClean="0">
                <a:hlinkClick r:id="rId3"/>
              </a:rPr>
              <a:t>6</a:t>
            </a:r>
            <a:r>
              <a:rPr lang="en-US" dirty="0" smtClean="0"/>
              <a:t>). Furthermore, the new, more accurate instruments did not correlate exactly with the old ones. Network-wide, the new instrumentation altered the mean daily temperature range by −0.7°C and the average daily temperature by −0.1°C compared with the previous system (</a:t>
            </a:r>
            <a:r>
              <a:rPr lang="en-US" dirty="0" smtClean="0">
                <a:hlinkClick r:id="rId4"/>
              </a:rPr>
              <a:t>7</a:t>
            </a:r>
            <a:r>
              <a:rPr lang="en-US" dirty="0" smtClean="0"/>
              <a:t>). </a:t>
            </a:r>
          </a:p>
          <a:p>
            <a:r>
              <a:rPr lang="en-US" dirty="0" smtClean="0"/>
              <a:t>This example illustrates the complex combination of social and technical problems that affect the implementation of standards. The consequences for the detection of climatic change can be profound: The biases discovered in the U.S. Cooperative Station Network, although correctable, “are of the same magnitude as the changes of global and United States mean temperatures since the turn of the 20th century” (</a:t>
            </a:r>
            <a:r>
              <a:rPr lang="en-US" dirty="0" smtClean="0">
                <a:hlinkClick r:id="rId3"/>
              </a:rPr>
              <a:t>6</a:t>
            </a:r>
            <a:r>
              <a:rPr lang="en-US" dirty="0" smtClean="0"/>
              <a:t>). </a:t>
            </a:r>
          </a:p>
          <a:p>
            <a:endParaRPr lang="en-US" dirty="0"/>
          </a:p>
        </p:txBody>
      </p:sp>
      <p:sp>
        <p:nvSpPr>
          <p:cNvPr id="4" name="Slide Number Placeholder 3"/>
          <p:cNvSpPr>
            <a:spLocks noGrp="1"/>
          </p:cNvSpPr>
          <p:nvPr>
            <p:ph type="sldNum" sz="quarter" idx="10"/>
          </p:nvPr>
        </p:nvSpPr>
        <p:spPr/>
        <p:txBody>
          <a:bodyPr/>
          <a:lstStyle/>
          <a:p>
            <a:fld id="{4EC431F7-2F83-544E-9B58-3076901E644E}" type="slidenum">
              <a:rPr lang="en-US" smtClean="0"/>
              <a:pPr/>
              <a:t>3</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69209032"/>
      </p:ext>
    </p:extLst>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Diversity of data, many disciplines, mostly observational data and model outputs</a:t>
            </a:r>
          </a:p>
          <a:p>
            <a:endParaRPr lang="en-US" dirty="0" smtClean="0"/>
          </a:p>
          <a:p>
            <a:r>
              <a:rPr lang="en-US" dirty="0" smtClean="0"/>
              <a:t>Big</a:t>
            </a:r>
            <a:r>
              <a:rPr lang="en-US" baseline="0" dirty="0" smtClean="0"/>
              <a:t> data from sensors and sensor networks, standardized data acquisition, scientist is not the producer of raw data, but synthesizes and generates derived products</a:t>
            </a:r>
          </a:p>
          <a:p>
            <a:r>
              <a:rPr lang="en-US" baseline="0" dirty="0" smtClean="0"/>
              <a:t>Small data that are generated in the lab or in the field, sometimes not even numerical, acquired by a wide range of methods, often personalized</a:t>
            </a:r>
            <a:endParaRPr lang="en-US" dirty="0"/>
          </a:p>
        </p:txBody>
      </p:sp>
      <p:sp>
        <p:nvSpPr>
          <p:cNvPr id="4" name="Slide Number Placeholder 3"/>
          <p:cNvSpPr>
            <a:spLocks noGrp="1"/>
          </p:cNvSpPr>
          <p:nvPr>
            <p:ph type="sldNum" sz="quarter" idx="10"/>
          </p:nvPr>
        </p:nvSpPr>
        <p:spPr/>
        <p:txBody>
          <a:bodyPr/>
          <a:lstStyle/>
          <a:p>
            <a:fld id="{4EC431F7-2F83-544E-9B58-3076901E644E}" type="slidenum">
              <a:rPr lang="en-US" smtClean="0"/>
              <a:pPr/>
              <a:t>4</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832175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0738" y="4155141"/>
            <a:ext cx="7542212" cy="1013012"/>
          </a:xfrm>
        </p:spPr>
        <p:txBody>
          <a:bodyPr anchor="b" anchorCtr="0">
            <a:noAutofit/>
          </a:bodyPr>
          <a:lstStyle/>
          <a:p>
            <a:r>
              <a:rPr lang="en-US" dirty="0" smtClean="0"/>
              <a:t>Click to edit Master title style</a:t>
            </a:r>
            <a:endParaRPr dirty="0"/>
          </a:p>
        </p:txBody>
      </p:sp>
      <p:sp>
        <p:nvSpPr>
          <p:cNvPr id="3" name="Subtitle 2"/>
          <p:cNvSpPr>
            <a:spLocks noGrp="1"/>
          </p:cNvSpPr>
          <p:nvPr>
            <p:ph type="subTitle" idx="1"/>
          </p:nvPr>
        </p:nvSpPr>
        <p:spPr>
          <a:xfrm>
            <a:off x="820738" y="5230906"/>
            <a:ext cx="7542212" cy="1030942"/>
          </a:xfrm>
        </p:spPr>
        <p:txBody>
          <a:bodyPr/>
          <a:lstStyle>
            <a:lvl1pPr marL="0" indent="0" algn="ctr">
              <a:spcBef>
                <a:spcPct val="30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a:lstStyle/>
          <a:p>
            <a:r>
              <a:rPr lang="en-US" smtClean="0"/>
              <a:t>7/13/11</a:t>
            </a:r>
            <a:endParaRPr lang="en-US"/>
          </a:p>
        </p:txBody>
      </p:sp>
      <p:sp>
        <p:nvSpPr>
          <p:cNvPr id="5" name="Footer Placeholder 4"/>
          <p:cNvSpPr>
            <a:spLocks noGrp="1"/>
          </p:cNvSpPr>
          <p:nvPr>
            <p:ph type="ftr" sz="quarter" idx="11"/>
          </p:nvPr>
        </p:nvSpPr>
        <p:spPr/>
        <p:txBody>
          <a:bodyPr/>
          <a:lstStyle/>
          <a:p>
            <a:r>
              <a:rPr lang="en-US" smtClean="0"/>
              <a:t>K. Lehnert, ESIP Panel on Data Quality</a:t>
            </a:r>
            <a:endParaRPr lang="en-US"/>
          </a:p>
        </p:txBody>
      </p:sp>
      <p:sp>
        <p:nvSpPr>
          <p:cNvPr id="6" name="Slide Number Placeholder 5"/>
          <p:cNvSpPr>
            <a:spLocks noGrp="1"/>
          </p:cNvSpPr>
          <p:nvPr>
            <p:ph type="sldNum" sz="quarter" idx="12"/>
          </p:nvPr>
        </p:nvSpPr>
        <p:spPr/>
        <p:txBody>
          <a:bodyPr/>
          <a:lstStyle/>
          <a:p>
            <a:pPr>
              <a:defRPr/>
            </a:pPr>
            <a:fld id="{B2E32149-B20B-8445-9A6A-FD59C6EB2CE4}"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r>
              <a:rPr lang="en-US" smtClean="0"/>
              <a:t>7/13/11</a:t>
            </a:r>
            <a:endParaRPr lang="en-US" dirty="0"/>
          </a:p>
        </p:txBody>
      </p:sp>
      <p:sp>
        <p:nvSpPr>
          <p:cNvPr id="5" name="Footer Placeholder 4"/>
          <p:cNvSpPr>
            <a:spLocks noGrp="1"/>
          </p:cNvSpPr>
          <p:nvPr>
            <p:ph type="ftr" sz="quarter" idx="11"/>
          </p:nvPr>
        </p:nvSpPr>
        <p:spPr/>
        <p:txBody>
          <a:bodyPr/>
          <a:lstStyle/>
          <a:p>
            <a:r>
              <a:rPr lang="en-US" smtClean="0"/>
              <a:t>K. Lehnert, ESIP Panel on Data Quality</a:t>
            </a:r>
            <a:endParaRPr lang="en-US" dirty="0"/>
          </a:p>
        </p:txBody>
      </p:sp>
      <p:sp>
        <p:nvSpPr>
          <p:cNvPr id="6" name="Slide Number Placeholder 5"/>
          <p:cNvSpPr>
            <a:spLocks noGrp="1"/>
          </p:cNvSpPr>
          <p:nvPr>
            <p:ph type="sldNum" sz="quarter" idx="12"/>
          </p:nvPr>
        </p:nvSpPr>
        <p:spPr/>
        <p:txBody>
          <a:bodyPr/>
          <a:lstStyle/>
          <a:p>
            <a:pPr>
              <a:defRPr/>
            </a:pPr>
            <a:fld id="{ACA24023-98A8-F44A-9E21-FF151CAD9AE3}" type="slidenum">
              <a:rPr lang="en-US" smtClean="0"/>
              <a:pPr>
                <a:defRPr/>
              </a:pPr>
              <a:t>‹#›</a:t>
            </a:fld>
            <a:endParaRPr lang="en-US"/>
          </a:p>
        </p:txBody>
      </p:sp>
      <p:sp>
        <p:nvSpPr>
          <p:cNvPr id="7" name="Slide Number Placeholder 5"/>
          <p:cNvSpPr txBox="1">
            <a:spLocks/>
          </p:cNvSpPr>
          <p:nvPr userDrawn="1"/>
        </p:nvSpPr>
        <p:spPr>
          <a:xfrm>
            <a:off x="8685213" y="6492875"/>
            <a:ext cx="457200" cy="365125"/>
          </a:xfrm>
          <a:prstGeom prst="rect">
            <a:avLst/>
          </a:prstGeom>
        </p:spPr>
        <p:txBody>
          <a:bodyPr vert="horz" lIns="91440" tIns="45720" rIns="91440" bIns="45720" rtlCol="0" anchor="ctr"/>
          <a:lstStyle>
            <a:defPPr>
              <a:defRPr lang="en-US"/>
            </a:defPPr>
            <a:lvl1pPr algn="ctr" defTabSz="457200" rtl="0" fontAlgn="auto">
              <a:spcBef>
                <a:spcPts val="0"/>
              </a:spcBef>
              <a:spcAft>
                <a:spcPts val="0"/>
              </a:spcAft>
              <a:defRPr sz="800" kern="1200">
                <a:solidFill>
                  <a:schemeClr val="tx1">
                    <a:lumMod val="65000"/>
                    <a:lumOff val="35000"/>
                  </a:schemeClr>
                </a:solidFill>
                <a:latin typeface="+mn-lt"/>
                <a:ea typeface="+mn-ea"/>
                <a:cs typeface="+mn-cs"/>
              </a:defRPr>
            </a:lvl1pPr>
            <a:lvl2pPr marL="4572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2pPr>
            <a:lvl3pPr marL="9144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3pPr>
            <a:lvl4pPr marL="13716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4pPr>
            <a:lvl5pPr marL="18288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5pPr>
            <a:lvl6pPr marL="2286000" algn="l" defTabSz="457200" rtl="0" eaLnBrk="1" latinLnBrk="0" hangingPunct="1">
              <a:defRPr kern="1200">
                <a:solidFill>
                  <a:schemeClr val="tx1"/>
                </a:solidFill>
                <a:latin typeface="Century Gothic" charset="0"/>
                <a:ea typeface="ＭＳ Ｐゴシック" charset="0"/>
                <a:cs typeface="ＭＳ Ｐゴシック" charset="0"/>
              </a:defRPr>
            </a:lvl6pPr>
            <a:lvl7pPr marL="2743200" algn="l" defTabSz="457200" rtl="0" eaLnBrk="1" latinLnBrk="0" hangingPunct="1">
              <a:defRPr kern="1200">
                <a:solidFill>
                  <a:schemeClr val="tx1"/>
                </a:solidFill>
                <a:latin typeface="Century Gothic" charset="0"/>
                <a:ea typeface="ＭＳ Ｐゴシック" charset="0"/>
                <a:cs typeface="ＭＳ Ｐゴシック" charset="0"/>
              </a:defRPr>
            </a:lvl7pPr>
            <a:lvl8pPr marL="3200400" algn="l" defTabSz="457200" rtl="0" eaLnBrk="1" latinLnBrk="0" hangingPunct="1">
              <a:defRPr kern="1200">
                <a:solidFill>
                  <a:schemeClr val="tx1"/>
                </a:solidFill>
                <a:latin typeface="Century Gothic" charset="0"/>
                <a:ea typeface="ＭＳ Ｐゴシック" charset="0"/>
                <a:cs typeface="ＭＳ Ｐゴシック" charset="0"/>
              </a:defRPr>
            </a:lvl8pPr>
            <a:lvl9pPr marL="3657600" algn="l" defTabSz="457200" rtl="0" eaLnBrk="1" latinLnBrk="0" hangingPunct="1">
              <a:defRPr kern="1200">
                <a:solidFill>
                  <a:schemeClr val="tx1"/>
                </a:solidFill>
                <a:latin typeface="Century Gothic" charset="0"/>
                <a:ea typeface="ＭＳ Ｐゴシック" charset="0"/>
                <a:cs typeface="ＭＳ Ｐゴシック" charset="0"/>
              </a:defRPr>
            </a:lvl9pPr>
          </a:lstStyle>
          <a:p>
            <a:pPr>
              <a:defRPr/>
            </a:pPr>
            <a:fld id="{7267BF49-900C-0E40-B92F-36C27B27E3DC}" type="slidenum">
              <a:rPr lang="en-US" smtClean="0"/>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0737" y="1219013"/>
            <a:ext cx="7542213" cy="1958975"/>
          </a:xfrm>
        </p:spPr>
        <p:txBody>
          <a:bodyPr vert="horz" lIns="91440" tIns="45720" rIns="91440" bIns="45720" rtlCol="0" anchor="b" anchorCtr="0">
            <a:noAutofit/>
          </a:bodyPr>
          <a:lstStyle>
            <a:lvl1pPr algn="ctr" defTabSz="914400" rtl="0" eaLnBrk="1" latinLnBrk="0" hangingPunct="1">
              <a:spcBef>
                <a:spcPct val="0"/>
              </a:spcBef>
              <a:buNone/>
              <a:defRPr sz="5200" b="1" kern="1200">
                <a:solidFill>
                  <a:schemeClr val="tx1"/>
                </a:solidFill>
                <a:effectLst>
                  <a:outerShdw blurRad="101600" dist="63500" dir="2700000" algn="tl" rotWithShape="0">
                    <a:prstClr val="black">
                      <a:alpha val="75000"/>
                    </a:prstClr>
                  </a:outerShdw>
                </a:effectLst>
                <a:latin typeface="+mj-lt"/>
                <a:ea typeface="+mj-ea"/>
                <a:cs typeface="+mj-cs"/>
              </a:defRPr>
            </a:lvl1pPr>
          </a:lstStyle>
          <a:p>
            <a:r>
              <a:rPr lang="en-US" smtClean="0"/>
              <a:t>Click to edit Master title style</a:t>
            </a:r>
            <a:endParaRPr/>
          </a:p>
        </p:txBody>
      </p:sp>
      <p:sp>
        <p:nvSpPr>
          <p:cNvPr id="3" name="Text Placeholder 2"/>
          <p:cNvSpPr>
            <a:spLocks noGrp="1"/>
          </p:cNvSpPr>
          <p:nvPr>
            <p:ph type="body" idx="1"/>
          </p:nvPr>
        </p:nvSpPr>
        <p:spPr>
          <a:xfrm>
            <a:off x="820737" y="3224213"/>
            <a:ext cx="7542213" cy="1500187"/>
          </a:xfrm>
        </p:spPr>
        <p:txBody>
          <a:bodyPr vert="horz" lIns="91440" tIns="45720" rIns="91440" bIns="45720" rtlCol="0">
            <a:normAutofit/>
          </a:bodyPr>
          <a:lstStyle>
            <a:lvl1pPr marL="0" indent="0" algn="ctr" defTabSz="914400" rtl="0" eaLnBrk="1" latinLnBrk="0" hangingPunct="1">
              <a:spcBef>
                <a:spcPts val="300"/>
              </a:spcBef>
              <a:buFontTx/>
              <a:buNone/>
              <a:defRPr sz="2400" b="1" kern="1200">
                <a:solidFill>
                  <a:schemeClr val="tx1">
                    <a:tint val="75000"/>
                  </a:schemeClr>
                </a:solidFill>
                <a:effectLst>
                  <a:outerShdw blurRad="101600" dist="63500" dir="2700000" algn="tl" rotWithShape="0">
                    <a:prstClr val="black">
                      <a:alpha val="75000"/>
                    </a:prstClr>
                  </a:outerShdw>
                </a:effectLst>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r>
              <a:rPr lang="en-US" smtClean="0"/>
              <a:t>7/13/11</a:t>
            </a:r>
            <a:endParaRPr lang="en-US"/>
          </a:p>
        </p:txBody>
      </p:sp>
      <p:sp>
        <p:nvSpPr>
          <p:cNvPr id="5" name="Footer Placeholder 4"/>
          <p:cNvSpPr>
            <a:spLocks noGrp="1"/>
          </p:cNvSpPr>
          <p:nvPr>
            <p:ph type="ftr" sz="quarter" idx="11"/>
          </p:nvPr>
        </p:nvSpPr>
        <p:spPr/>
        <p:txBody>
          <a:bodyPr/>
          <a:lstStyle/>
          <a:p>
            <a:r>
              <a:rPr lang="en-US" smtClean="0"/>
              <a:t>K. Lehnert, ESIP Panel on Data Quality</a:t>
            </a:r>
            <a:endParaRPr lang="en-US"/>
          </a:p>
        </p:txBody>
      </p:sp>
      <p:sp>
        <p:nvSpPr>
          <p:cNvPr id="6" name="Slide Number Placeholder 5"/>
          <p:cNvSpPr>
            <a:spLocks noGrp="1"/>
          </p:cNvSpPr>
          <p:nvPr>
            <p:ph type="sldNum" sz="quarter" idx="12"/>
          </p:nvPr>
        </p:nvSpPr>
        <p:spPr/>
        <p:txBody>
          <a:bodyPr/>
          <a:lstStyle/>
          <a:p>
            <a:pPr>
              <a:defRPr/>
            </a:pPr>
            <a:fld id="{468A06F0-72E4-6843-992E-1C7BE43CA2DC}" type="slidenum">
              <a:rPr lang="en-US" smtClean="0"/>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1653988"/>
          </a:xfrm>
        </p:spPr>
        <p:txBody>
          <a:bodyPr/>
          <a:lstStyle/>
          <a:p>
            <a:r>
              <a:rPr lang="en-US" smtClean="0"/>
              <a:t>Click to edit Master title style</a:t>
            </a:r>
            <a:endParaRPr/>
          </a:p>
        </p:txBody>
      </p:sp>
      <p:sp>
        <p:nvSpPr>
          <p:cNvPr id="3" name="Content Placeholder 2"/>
          <p:cNvSpPr>
            <a:spLocks noGrp="1"/>
          </p:cNvSpPr>
          <p:nvPr>
            <p:ph sz="half" idx="1"/>
          </p:nvPr>
        </p:nvSpPr>
        <p:spPr>
          <a:xfrm>
            <a:off x="779462" y="1892301"/>
            <a:ext cx="3657600" cy="3975100"/>
          </a:xfrm>
        </p:spPr>
        <p:txBody>
          <a:bodyPr>
            <a:normAutofit/>
          </a:bodyPr>
          <a:lstStyle>
            <a:lvl1pPr>
              <a:defRPr sz="2000"/>
            </a:lvl1pPr>
            <a:lvl2pPr>
              <a:defRPr sz="1800"/>
            </a:lvl2pPr>
            <a:lvl3pPr>
              <a:defRPr sz="1800"/>
            </a:lvl3pPr>
            <a:lvl4pPr>
              <a:defRPr sz="1800"/>
            </a:lvl4pPr>
            <a:lvl5pPr>
              <a:defRPr sz="1800"/>
            </a:lvl5pPr>
            <a:lvl6pPr marL="2173288" indent="-344488">
              <a:defRPr sz="1800"/>
            </a:lvl6pPr>
            <a:lvl7pPr marL="2173288" indent="-344488">
              <a:defRPr sz="1800"/>
            </a:lvl7pPr>
            <a:lvl8pPr marL="2173288" indent="-344488">
              <a:defRPr sz="1800"/>
            </a:lvl8pPr>
            <a:lvl9pPr marL="2173288"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4703763" y="1892301"/>
            <a:ext cx="3657600" cy="3975100"/>
          </a:xfrm>
        </p:spPr>
        <p:txBody>
          <a:bodyPr>
            <a:normAutofit/>
          </a:bodyPr>
          <a:lstStyle>
            <a:lvl1pPr>
              <a:defRPr sz="2000"/>
            </a:lvl1pPr>
            <a:lvl2pPr>
              <a:defRPr sz="1800"/>
            </a:lvl2pPr>
            <a:lvl3pPr>
              <a:defRPr sz="1800"/>
            </a:lvl3pPr>
            <a:lvl4pPr>
              <a:defRPr sz="1800"/>
            </a:lvl4pPr>
            <a:lvl5pPr>
              <a:defRPr sz="1800"/>
            </a:lvl5pPr>
            <a:lvl6pPr marL="2173288" indent="-344488">
              <a:defRPr sz="1800"/>
            </a:lvl6pPr>
            <a:lvl7pPr marL="2173288" indent="-344488">
              <a:defRPr sz="1800"/>
            </a:lvl7pPr>
            <a:lvl8pPr marL="2173288" indent="-344488">
              <a:defRPr sz="1800"/>
            </a:lvl8pPr>
            <a:lvl9pPr marL="2173288"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r>
              <a:rPr lang="en-US" smtClean="0"/>
              <a:t>7/13/11</a:t>
            </a:r>
            <a:endParaRPr lang="en-US"/>
          </a:p>
        </p:txBody>
      </p:sp>
      <p:sp>
        <p:nvSpPr>
          <p:cNvPr id="6" name="Footer Placeholder 5"/>
          <p:cNvSpPr>
            <a:spLocks noGrp="1"/>
          </p:cNvSpPr>
          <p:nvPr>
            <p:ph type="ftr" sz="quarter" idx="11"/>
          </p:nvPr>
        </p:nvSpPr>
        <p:spPr/>
        <p:txBody>
          <a:bodyPr/>
          <a:lstStyle/>
          <a:p>
            <a:r>
              <a:rPr lang="en-US" smtClean="0"/>
              <a:t>K. Lehnert, ESIP Panel on Data Quality</a:t>
            </a:r>
            <a:endParaRPr lang="en-US"/>
          </a:p>
        </p:txBody>
      </p:sp>
      <p:sp>
        <p:nvSpPr>
          <p:cNvPr id="7" name="Slide Number Placeholder 6"/>
          <p:cNvSpPr>
            <a:spLocks noGrp="1"/>
          </p:cNvSpPr>
          <p:nvPr>
            <p:ph type="sldNum" sz="quarter" idx="12"/>
          </p:nvPr>
        </p:nvSpPr>
        <p:spPr/>
        <p:txBody>
          <a:bodyPr/>
          <a:lstStyle/>
          <a:p>
            <a:pPr>
              <a:defRPr/>
            </a:pPr>
            <a:fld id="{520DEF00-6444-034B-8707-E6C9742705E4}"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1653988"/>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779462" y="1761565"/>
            <a:ext cx="3657600" cy="515469"/>
          </a:xfrm>
        </p:spPr>
        <p:txBody>
          <a:bodyPr anchor="b">
            <a:normAutofit/>
          </a:bodyPr>
          <a:lstStyle>
            <a:lvl1pPr marL="0" indent="0" algn="ctr">
              <a:spcBef>
                <a:spcPct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79462" y="2393575"/>
            <a:ext cx="3657600" cy="3473823"/>
          </a:xfrm>
        </p:spPr>
        <p:txBody>
          <a:bodyPr>
            <a:normAutofit/>
          </a:bodyPr>
          <a:lstStyle>
            <a:lvl1pPr>
              <a:defRPr sz="2000"/>
            </a:lvl1pPr>
            <a:lvl2pPr>
              <a:defRPr sz="1800"/>
            </a:lvl2pPr>
            <a:lvl3pPr>
              <a:defRPr sz="1800"/>
            </a:lvl3pPr>
            <a:lvl4pPr>
              <a:defRPr sz="1800"/>
            </a:lvl4pPr>
            <a:lvl5pPr>
              <a:defRPr sz="1800"/>
            </a:lvl5pPr>
            <a:lvl6pPr marL="2173288" indent="-344488">
              <a:defRPr sz="1600"/>
            </a:lvl6pPr>
            <a:lvl7pPr marL="2173288" indent="-344488">
              <a:defRPr sz="1600"/>
            </a:lvl7pPr>
            <a:lvl8pPr marL="2173288" indent="-344488">
              <a:defRPr sz="1600"/>
            </a:lvl8pPr>
            <a:lvl9pPr marL="2173288" indent="-344488">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4703763" y="1761565"/>
            <a:ext cx="3657600" cy="515469"/>
          </a:xfrm>
        </p:spPr>
        <p:txBody>
          <a:bodyPr anchor="b">
            <a:normAutofit/>
          </a:bodyPr>
          <a:lstStyle>
            <a:lvl1pPr marL="0" indent="0" algn="ctr">
              <a:spcBef>
                <a:spcPct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03763" y="2393575"/>
            <a:ext cx="3657600" cy="3473823"/>
          </a:xfrm>
        </p:spPr>
        <p:txBody>
          <a:bodyPr>
            <a:normAutofit/>
          </a:bodyPr>
          <a:lstStyle>
            <a:lvl1pPr>
              <a:defRPr sz="2000"/>
            </a:lvl1pPr>
            <a:lvl2pPr>
              <a:defRPr sz="1800"/>
            </a:lvl2pPr>
            <a:lvl3pPr>
              <a:defRPr sz="1800"/>
            </a:lvl3pPr>
            <a:lvl4pPr>
              <a:defRPr sz="1800"/>
            </a:lvl4pPr>
            <a:lvl5pPr>
              <a:defRPr sz="1800"/>
            </a:lvl5pPr>
            <a:lvl6pPr marL="2173288" indent="-344488">
              <a:defRPr sz="1600"/>
            </a:lvl6pPr>
            <a:lvl7pPr marL="2173288" indent="-344488">
              <a:defRPr sz="1600"/>
            </a:lvl7pPr>
            <a:lvl8pPr marL="2173288" indent="-344488">
              <a:defRPr sz="1600"/>
            </a:lvl8pPr>
            <a:lvl9pPr marL="2173288" indent="-344488">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7" name="Date Placeholder 6"/>
          <p:cNvSpPr>
            <a:spLocks noGrp="1"/>
          </p:cNvSpPr>
          <p:nvPr>
            <p:ph type="dt" sz="half" idx="10"/>
          </p:nvPr>
        </p:nvSpPr>
        <p:spPr/>
        <p:txBody>
          <a:bodyPr/>
          <a:lstStyle/>
          <a:p>
            <a:r>
              <a:rPr lang="en-US" smtClean="0"/>
              <a:t>7/13/11</a:t>
            </a:r>
            <a:endParaRPr lang="en-US" dirty="0"/>
          </a:p>
        </p:txBody>
      </p:sp>
      <p:sp>
        <p:nvSpPr>
          <p:cNvPr id="8" name="Footer Placeholder 7"/>
          <p:cNvSpPr>
            <a:spLocks noGrp="1"/>
          </p:cNvSpPr>
          <p:nvPr>
            <p:ph type="ftr" sz="quarter" idx="11"/>
          </p:nvPr>
        </p:nvSpPr>
        <p:spPr/>
        <p:txBody>
          <a:bodyPr/>
          <a:lstStyle/>
          <a:p>
            <a:r>
              <a:rPr lang="en-US" smtClean="0"/>
              <a:t>K. Lehnert, ESIP Panel on Data Quality</a:t>
            </a:r>
            <a:endParaRPr lang="en-US" dirty="0"/>
          </a:p>
        </p:txBody>
      </p:sp>
      <p:sp>
        <p:nvSpPr>
          <p:cNvPr id="9" name="Slide Number Placeholder 8"/>
          <p:cNvSpPr>
            <a:spLocks noGrp="1"/>
          </p:cNvSpPr>
          <p:nvPr>
            <p:ph type="sldNum" sz="quarter" idx="12"/>
          </p:nvPr>
        </p:nvSpPr>
        <p:spPr/>
        <p:txBody>
          <a:bodyPr/>
          <a:lstStyle/>
          <a:p>
            <a:pPr>
              <a:defRPr/>
            </a:pPr>
            <a:fld id="{7267BF49-900C-0E40-B92F-36C27B27E3DC}"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r>
              <a:rPr lang="en-US" smtClean="0"/>
              <a:t>7/13/11</a:t>
            </a:r>
            <a:endParaRPr lang="en-US"/>
          </a:p>
        </p:txBody>
      </p:sp>
      <p:sp>
        <p:nvSpPr>
          <p:cNvPr id="4" name="Footer Placeholder 3"/>
          <p:cNvSpPr>
            <a:spLocks noGrp="1"/>
          </p:cNvSpPr>
          <p:nvPr>
            <p:ph type="ftr" sz="quarter" idx="11"/>
          </p:nvPr>
        </p:nvSpPr>
        <p:spPr/>
        <p:txBody>
          <a:bodyPr/>
          <a:lstStyle/>
          <a:p>
            <a:r>
              <a:rPr lang="en-US" smtClean="0"/>
              <a:t>K. Lehnert, ESIP Panel on Data Quality</a:t>
            </a:r>
            <a:endParaRPr lang="en-US"/>
          </a:p>
        </p:txBody>
      </p:sp>
      <p:sp>
        <p:nvSpPr>
          <p:cNvPr id="5" name="Slide Number Placeholder 4"/>
          <p:cNvSpPr>
            <a:spLocks noGrp="1"/>
          </p:cNvSpPr>
          <p:nvPr>
            <p:ph type="sldNum" sz="quarter" idx="12"/>
          </p:nvPr>
        </p:nvSpPr>
        <p:spPr/>
        <p:txBody>
          <a:bodyPr/>
          <a:lstStyle/>
          <a:p>
            <a:pPr>
              <a:defRPr/>
            </a:pPr>
            <a:fld id="{20BBFD26-8886-7C40-A8A4-9CCA2470763B}"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7/13/11</a:t>
            </a:r>
            <a:endParaRPr lang="en-US"/>
          </a:p>
        </p:txBody>
      </p:sp>
      <p:sp>
        <p:nvSpPr>
          <p:cNvPr id="3" name="Footer Placeholder 2"/>
          <p:cNvSpPr>
            <a:spLocks noGrp="1"/>
          </p:cNvSpPr>
          <p:nvPr>
            <p:ph type="ftr" sz="quarter" idx="11"/>
          </p:nvPr>
        </p:nvSpPr>
        <p:spPr/>
        <p:txBody>
          <a:bodyPr/>
          <a:lstStyle/>
          <a:p>
            <a:r>
              <a:rPr lang="en-US" smtClean="0"/>
              <a:t>K. Lehnert, ESIP Panel on Data Quality</a:t>
            </a:r>
            <a:endParaRPr lang="en-US"/>
          </a:p>
        </p:txBody>
      </p:sp>
      <p:sp>
        <p:nvSpPr>
          <p:cNvPr id="4" name="Slide Number Placeholder 3"/>
          <p:cNvSpPr>
            <a:spLocks noGrp="1"/>
          </p:cNvSpPr>
          <p:nvPr>
            <p:ph type="sldNum" sz="quarter" idx="12"/>
          </p:nvPr>
        </p:nvSpPr>
        <p:spPr/>
        <p:txBody>
          <a:bodyPr/>
          <a:lstStyle/>
          <a:p>
            <a:pPr>
              <a:defRPr/>
            </a:pPr>
            <a:fld id="{4920BAFE-7CE7-3F4A-8ECF-76224099D107}"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9929" y="457201"/>
            <a:ext cx="3566160" cy="1371600"/>
          </a:xfrm>
        </p:spPr>
        <p:txBody>
          <a:bodyPr anchor="b">
            <a:normAutofit/>
          </a:bodyPr>
          <a:lstStyle>
            <a:lvl1pPr algn="ctr">
              <a:defRPr sz="3600" b="1"/>
            </a:lvl1pPr>
          </a:lstStyle>
          <a:p>
            <a:r>
              <a:rPr lang="en-US" smtClean="0"/>
              <a:t>Click to edit Master title style</a:t>
            </a:r>
            <a:endParaRPr/>
          </a:p>
        </p:txBody>
      </p:sp>
      <p:sp>
        <p:nvSpPr>
          <p:cNvPr id="3" name="Content Placeholder 2"/>
          <p:cNvSpPr>
            <a:spLocks noGrp="1"/>
          </p:cNvSpPr>
          <p:nvPr>
            <p:ph idx="1"/>
          </p:nvPr>
        </p:nvSpPr>
        <p:spPr>
          <a:xfrm>
            <a:off x="4802393" y="457201"/>
            <a:ext cx="3566160" cy="5410200"/>
          </a:xfrm>
        </p:spPr>
        <p:txBody>
          <a:bodyPr>
            <a:normAutofit/>
          </a:bodyPr>
          <a:lstStyle>
            <a:lvl1pPr>
              <a:defRPr sz="2400"/>
            </a:lvl1pPr>
            <a:lvl2pPr>
              <a:defRPr sz="2200"/>
            </a:lvl2pPr>
            <a:lvl3pPr>
              <a:defRPr sz="2000"/>
            </a:lvl3pPr>
            <a:lvl4pPr>
              <a:defRPr sz="1800"/>
            </a:lvl4pPr>
            <a:lvl5pPr>
              <a:defRPr sz="1800"/>
            </a:lvl5pPr>
            <a:lvl6pPr marL="2173288" indent="-344488">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6pPr>
            <a:lvl7pPr marL="2173288" indent="-344488">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7pPr>
            <a:lvl8pPr marL="2173288" indent="-344488">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8pPr>
            <a:lvl9pPr marL="2173288" indent="-344488">
              <a:defRPr sz="1800" b="1" kern="1200" dirty="0">
                <a:solidFill>
                  <a:schemeClr val="tx1"/>
                </a:solidFill>
                <a:effectLst>
                  <a:outerShdw blurRad="101600" dist="63500" dir="2700000" algn="tl" rotWithShape="0">
                    <a:prstClr val="black">
                      <a:alpha val="75000"/>
                    </a:prstClr>
                  </a:outerShdw>
                </a:effectLst>
                <a:latin typeface="+mn-lt"/>
                <a:ea typeface="+mn-ea"/>
                <a:cs typeface="+mn-cs"/>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779929" y="1828801"/>
            <a:ext cx="3566160" cy="3657600"/>
          </a:xfrm>
        </p:spPr>
        <p:txBody>
          <a:bodyPr>
            <a:normAutofit/>
          </a:bodyPr>
          <a:lstStyle>
            <a:lvl1pPr marL="0" indent="0" algn="ctr">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r>
              <a:rPr lang="en-US" smtClean="0"/>
              <a:t>7/13/11</a:t>
            </a:r>
            <a:endParaRPr lang="en-US"/>
          </a:p>
        </p:txBody>
      </p:sp>
      <p:sp>
        <p:nvSpPr>
          <p:cNvPr id="6" name="Footer Placeholder 5"/>
          <p:cNvSpPr>
            <a:spLocks noGrp="1"/>
          </p:cNvSpPr>
          <p:nvPr>
            <p:ph type="ftr" sz="quarter" idx="11"/>
          </p:nvPr>
        </p:nvSpPr>
        <p:spPr/>
        <p:txBody>
          <a:bodyPr/>
          <a:lstStyle/>
          <a:p>
            <a:r>
              <a:rPr lang="en-US" smtClean="0"/>
              <a:t>K. Lehnert, ESIP Panel on Data Quality</a:t>
            </a:r>
            <a:endParaRPr lang="en-US"/>
          </a:p>
        </p:txBody>
      </p:sp>
      <p:sp>
        <p:nvSpPr>
          <p:cNvPr id="7" name="Slide Number Placeholder 6"/>
          <p:cNvSpPr>
            <a:spLocks noGrp="1"/>
          </p:cNvSpPr>
          <p:nvPr>
            <p:ph type="sldNum" sz="quarter" idx="12"/>
          </p:nvPr>
        </p:nvSpPr>
        <p:spPr/>
        <p:txBody>
          <a:bodyPr/>
          <a:lstStyle/>
          <a:p>
            <a:pPr>
              <a:defRPr/>
            </a:pPr>
            <a:fld id="{2821E603-C16B-3541-A34F-CBE7E4C06A4F}"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240" y="457200"/>
            <a:ext cx="3566160" cy="1371600"/>
          </a:xfrm>
        </p:spPr>
        <p:txBody>
          <a:bodyPr anchor="b">
            <a:normAutofit/>
          </a:bodyPr>
          <a:lstStyle>
            <a:lvl1pPr algn="ctr">
              <a:defRPr sz="3600" b="1" kern="1200">
                <a:solidFill>
                  <a:schemeClr val="tx1"/>
                </a:solidFill>
                <a:effectLst>
                  <a:outerShdw blurRad="101600" dist="63500" dir="2700000" algn="tl" rotWithShape="0">
                    <a:prstClr val="black">
                      <a:alpha val="75000"/>
                    </a:prstClr>
                  </a:outerShdw>
                </a:effectLst>
                <a:latin typeface="+mj-lt"/>
                <a:ea typeface="+mj-ea"/>
                <a:cs typeface="+mj-cs"/>
              </a:defRPr>
            </a:lvl1pPr>
          </a:lstStyle>
          <a:p>
            <a:r>
              <a:rPr lang="en-US" smtClean="0"/>
              <a:t>Click to edit Master title style</a:t>
            </a:r>
            <a:endParaRPr/>
          </a:p>
        </p:txBody>
      </p:sp>
      <p:sp>
        <p:nvSpPr>
          <p:cNvPr id="3" name="Picture Placeholder 2"/>
          <p:cNvSpPr>
            <a:spLocks noGrp="1"/>
          </p:cNvSpPr>
          <p:nvPr>
            <p:ph type="pic" idx="1"/>
          </p:nvPr>
        </p:nvSpPr>
        <p:spPr>
          <a:xfrm>
            <a:off x="5266765" y="1676400"/>
            <a:ext cx="2975610" cy="2975610"/>
          </a:xfrm>
          <a:prstGeom prst="ellipse">
            <a:avLst/>
          </a:prstGeom>
          <a:solidFill>
            <a:schemeClr val="tx1">
              <a:lumMod val="75000"/>
            </a:schemeClr>
          </a:solidFill>
          <a:ln w="63500">
            <a:solidFill>
              <a:schemeClr val="tx1"/>
            </a:solidFill>
          </a:ln>
          <a:effectLst>
            <a:outerShdw blurRad="254000" dist="152400" dir="5400000" sx="90000" sy="-19000" rotWithShape="0">
              <a:prstClr val="black">
                <a:alpha val="2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4" name="Text Placeholder 3"/>
          <p:cNvSpPr>
            <a:spLocks noGrp="1"/>
          </p:cNvSpPr>
          <p:nvPr>
            <p:ph type="body" sz="half" idx="2"/>
          </p:nvPr>
        </p:nvSpPr>
        <p:spPr>
          <a:xfrm>
            <a:off x="777240" y="1828800"/>
            <a:ext cx="3566160" cy="3657600"/>
          </a:xfrm>
        </p:spPr>
        <p:txBody>
          <a:bodyPr vert="horz" lIns="91440" tIns="45720" rIns="91440" bIns="45720" rtlCol="0">
            <a:normAutofit/>
          </a:bodyPr>
          <a:lstStyle>
            <a:lvl1pPr marL="0" indent="0" algn="ctr">
              <a:spcBef>
                <a:spcPts val="600"/>
              </a:spcBef>
              <a:buNone/>
              <a:defRPr sz="2000" b="1" kern="1200">
                <a:solidFill>
                  <a:schemeClr val="tx1"/>
                </a:solidFill>
                <a:effectLst>
                  <a:outerShdw blurRad="101600" dist="63500" dir="2700000" algn="tl" rotWithShape="0">
                    <a:prstClr val="black">
                      <a:alpha val="75000"/>
                    </a:prstClr>
                  </a:outerShdw>
                </a:effectLst>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000"/>
              </a:spcBef>
              <a:buFontTx/>
              <a:buNone/>
            </a:pPr>
            <a:r>
              <a:rPr lang="en-US" smtClean="0"/>
              <a:t>Click to edit Master text styles</a:t>
            </a:r>
          </a:p>
        </p:txBody>
      </p:sp>
      <p:sp>
        <p:nvSpPr>
          <p:cNvPr id="5" name="Date Placeholder 4"/>
          <p:cNvSpPr>
            <a:spLocks noGrp="1"/>
          </p:cNvSpPr>
          <p:nvPr>
            <p:ph type="dt" sz="half" idx="10"/>
          </p:nvPr>
        </p:nvSpPr>
        <p:spPr/>
        <p:txBody>
          <a:bodyPr/>
          <a:lstStyle/>
          <a:p>
            <a:r>
              <a:rPr lang="en-US" smtClean="0"/>
              <a:t>7/13/11</a:t>
            </a:r>
            <a:endParaRPr lang="en-US"/>
          </a:p>
        </p:txBody>
      </p:sp>
      <p:sp>
        <p:nvSpPr>
          <p:cNvPr id="6" name="Footer Placeholder 5"/>
          <p:cNvSpPr>
            <a:spLocks noGrp="1"/>
          </p:cNvSpPr>
          <p:nvPr>
            <p:ph type="ftr" sz="quarter" idx="11"/>
          </p:nvPr>
        </p:nvSpPr>
        <p:spPr/>
        <p:txBody>
          <a:bodyPr/>
          <a:lstStyle/>
          <a:p>
            <a:r>
              <a:rPr lang="en-US" smtClean="0"/>
              <a:t>K. Lehnert, ESIP Panel on Data Quality</a:t>
            </a:r>
            <a:endParaRPr lang="en-US"/>
          </a:p>
        </p:txBody>
      </p:sp>
      <p:sp>
        <p:nvSpPr>
          <p:cNvPr id="7" name="Slide Number Placeholder 6"/>
          <p:cNvSpPr>
            <a:spLocks noGrp="1"/>
          </p:cNvSpPr>
          <p:nvPr>
            <p:ph type="sldNum" sz="quarter" idx="12"/>
          </p:nvPr>
        </p:nvSpPr>
        <p:spPr/>
        <p:txBody>
          <a:bodyPr/>
          <a:lstStyle/>
          <a:p>
            <a:pPr>
              <a:defRPr/>
            </a:pPr>
            <a:fld id="{9612D70D-2062-8A45-AC5A-B5C174D6131F}" type="slidenum">
              <a:rPr lang="en-US" smtClean="0"/>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777240" y="3962399"/>
            <a:ext cx="7585710" cy="672353"/>
          </a:xfrm>
        </p:spPr>
        <p:txBody>
          <a:bodyPr anchor="b">
            <a:normAutofit/>
          </a:bodyPr>
          <a:lstStyle>
            <a:lvl1pPr algn="ctr">
              <a:defRPr sz="3600" b="1" kern="1200">
                <a:solidFill>
                  <a:schemeClr val="tx1"/>
                </a:solidFill>
                <a:effectLst>
                  <a:outerShdw blurRad="101600" dist="63500" dir="2700000" algn="tl" rotWithShape="0">
                    <a:prstClr val="black">
                      <a:alpha val="75000"/>
                    </a:prstClr>
                  </a:outerShdw>
                </a:effectLst>
                <a:latin typeface="+mj-lt"/>
                <a:ea typeface="+mj-ea"/>
                <a:cs typeface="+mj-cs"/>
              </a:defRPr>
            </a:lvl1pPr>
          </a:lstStyle>
          <a:p>
            <a:r>
              <a:rPr lang="en-US" smtClean="0"/>
              <a:t>Click to edit Master title style</a:t>
            </a:r>
            <a:endParaRPr/>
          </a:p>
        </p:txBody>
      </p:sp>
      <p:sp>
        <p:nvSpPr>
          <p:cNvPr id="3" name="Picture Placeholder 2"/>
          <p:cNvSpPr>
            <a:spLocks noGrp="1"/>
          </p:cNvSpPr>
          <p:nvPr>
            <p:ph type="pic" idx="1"/>
          </p:nvPr>
        </p:nvSpPr>
        <p:spPr>
          <a:xfrm>
            <a:off x="3101957" y="457200"/>
            <a:ext cx="2940087" cy="2940087"/>
          </a:xfrm>
          <a:prstGeom prst="ellipse">
            <a:avLst/>
          </a:prstGeom>
          <a:solidFill>
            <a:schemeClr val="tx1">
              <a:lumMod val="75000"/>
            </a:schemeClr>
          </a:solidFill>
          <a:ln w="63500">
            <a:solidFill>
              <a:schemeClr val="tx1"/>
            </a:solidFill>
          </a:ln>
          <a:effectLst>
            <a:outerShdw blurRad="254000" dist="152400" dir="5400000" sx="90000" sy="-19000" rotWithShape="0">
              <a:prstClr val="black">
                <a:alpha val="20000"/>
              </a:prstClr>
            </a:outerShdw>
          </a:effectLst>
        </p:spPr>
        <p:txBody>
          <a:bodyPr vert="horz" lIns="91440" tIns="45720" rIns="91440" bIns="45720" rtlCol="0">
            <a:normAutofit/>
          </a:bodyPr>
          <a:lstStyle>
            <a:lvl1pPr marL="0" indent="0" algn="l" defTabSz="914400" rtl="0" eaLnBrk="1" latinLnBrk="0" hangingPunct="1">
              <a:spcBef>
                <a:spcPts val="2000"/>
              </a:spcBef>
              <a:buFontTx/>
              <a:buNone/>
              <a:defRPr sz="2400" b="1" kern="1200">
                <a:solidFill>
                  <a:schemeClr val="tx1"/>
                </a:solidFill>
                <a:effectLst>
                  <a:outerShdw blurRad="101600" dist="63500" dir="2700000" algn="tl" rotWithShape="0">
                    <a:prstClr val="black">
                      <a:alpha val="75000"/>
                    </a:prstClr>
                  </a:outerShdw>
                </a:effectLst>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4" name="Text Placeholder 3"/>
          <p:cNvSpPr>
            <a:spLocks noGrp="1"/>
          </p:cNvSpPr>
          <p:nvPr>
            <p:ph type="body" sz="half" idx="2"/>
          </p:nvPr>
        </p:nvSpPr>
        <p:spPr>
          <a:xfrm>
            <a:off x="777240" y="4639235"/>
            <a:ext cx="7585710" cy="1371600"/>
          </a:xfrm>
        </p:spPr>
        <p:txBody>
          <a:bodyPr vert="horz" lIns="91440" tIns="45720" rIns="91440" bIns="45720" rtlCol="0">
            <a:normAutofit/>
          </a:bodyPr>
          <a:lstStyle>
            <a:lvl1pPr marL="0" indent="0" algn="ctr">
              <a:spcBef>
                <a:spcPts val="0"/>
              </a:spcBef>
              <a:buNone/>
              <a:defRPr sz="2000" b="1" kern="1200">
                <a:solidFill>
                  <a:schemeClr val="tx1"/>
                </a:solidFill>
                <a:effectLst>
                  <a:outerShdw blurRad="101600" dist="63500" dir="2700000" algn="tl" rotWithShape="0">
                    <a:prstClr val="black">
                      <a:alpha val="75000"/>
                    </a:prstClr>
                  </a:outerShdw>
                </a:effectLst>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000"/>
              </a:spcBef>
              <a:buFontTx/>
              <a:buNone/>
            </a:pPr>
            <a:r>
              <a:rPr lang="en-US" smtClean="0"/>
              <a:t>Click to edit Master text styles</a:t>
            </a:r>
          </a:p>
        </p:txBody>
      </p:sp>
      <p:sp>
        <p:nvSpPr>
          <p:cNvPr id="5" name="Date Placeholder 4"/>
          <p:cNvSpPr>
            <a:spLocks noGrp="1"/>
          </p:cNvSpPr>
          <p:nvPr>
            <p:ph type="dt" sz="half" idx="10"/>
          </p:nvPr>
        </p:nvSpPr>
        <p:spPr/>
        <p:txBody>
          <a:bodyPr/>
          <a:lstStyle/>
          <a:p>
            <a:r>
              <a:rPr lang="en-US" smtClean="0"/>
              <a:t>7/13/11</a:t>
            </a:r>
            <a:endParaRPr lang="en-US" dirty="0"/>
          </a:p>
        </p:txBody>
      </p:sp>
      <p:sp>
        <p:nvSpPr>
          <p:cNvPr id="6" name="Footer Placeholder 5"/>
          <p:cNvSpPr>
            <a:spLocks noGrp="1"/>
          </p:cNvSpPr>
          <p:nvPr>
            <p:ph type="ftr" sz="quarter" idx="11"/>
          </p:nvPr>
        </p:nvSpPr>
        <p:spPr/>
        <p:txBody>
          <a:bodyPr/>
          <a:lstStyle/>
          <a:p>
            <a:r>
              <a:rPr lang="en-US" smtClean="0"/>
              <a:t>K. Lehnert, ESIP Panel on Data Quality</a:t>
            </a:r>
            <a:endParaRPr lang="en-US" dirty="0"/>
          </a:p>
        </p:txBody>
      </p:sp>
      <p:sp>
        <p:nvSpPr>
          <p:cNvPr id="7" name="Slide Number Placeholder 6"/>
          <p:cNvSpPr>
            <a:spLocks noGrp="1"/>
          </p:cNvSpPr>
          <p:nvPr>
            <p:ph type="sldNum" sz="quarter" idx="12"/>
          </p:nvPr>
        </p:nvSpPr>
        <p:spPr/>
        <p:txBody>
          <a:bodyPr/>
          <a:lstStyle/>
          <a:p>
            <a:pPr>
              <a:defRPr/>
            </a:pPr>
            <a:fld id="{7267BF49-900C-0E40-B92F-36C27B27E3DC}"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r>
              <a:rPr lang="en-US" smtClean="0"/>
              <a:t>7/13/11</a:t>
            </a:r>
            <a:endParaRPr lang="en-US"/>
          </a:p>
        </p:txBody>
      </p:sp>
      <p:sp>
        <p:nvSpPr>
          <p:cNvPr id="5" name="Footer Placeholder 4"/>
          <p:cNvSpPr>
            <a:spLocks noGrp="1"/>
          </p:cNvSpPr>
          <p:nvPr>
            <p:ph type="ftr" sz="quarter" idx="11"/>
          </p:nvPr>
        </p:nvSpPr>
        <p:spPr/>
        <p:txBody>
          <a:bodyPr/>
          <a:lstStyle/>
          <a:p>
            <a:r>
              <a:rPr lang="en-US" smtClean="0"/>
              <a:t>K. Lehnert, ESIP Panel on Data Quality</a:t>
            </a:r>
            <a:endParaRPr lang="en-US"/>
          </a:p>
        </p:txBody>
      </p:sp>
      <p:sp>
        <p:nvSpPr>
          <p:cNvPr id="6" name="Slide Number Placeholder 5"/>
          <p:cNvSpPr>
            <a:spLocks noGrp="1"/>
          </p:cNvSpPr>
          <p:nvPr>
            <p:ph type="sldNum" sz="quarter" idx="12"/>
          </p:nvPr>
        </p:nvSpPr>
        <p:spPr/>
        <p:txBody>
          <a:bodyPr/>
          <a:lstStyle/>
          <a:p>
            <a:pPr>
              <a:defRPr/>
            </a:pPr>
            <a:fld id="{99295A2C-6570-0643-A155-0462BBD2067E}" type="slidenum">
              <a:rPr lang="en-US" smtClean="0"/>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19365" y="416859"/>
            <a:ext cx="1940859" cy="5607424"/>
          </a:xfrm>
        </p:spPr>
        <p:txBody>
          <a:bodyPr vert="eaVert" anchor="ctr" anchorCtr="0"/>
          <a:lstStyle/>
          <a:p>
            <a:r>
              <a:rPr lang="en-US" smtClean="0"/>
              <a:t>Click to edit Master title style</a:t>
            </a:r>
            <a:endParaRPr/>
          </a:p>
        </p:txBody>
      </p:sp>
      <p:sp>
        <p:nvSpPr>
          <p:cNvPr id="3" name="Vertical Text Placeholder 2"/>
          <p:cNvSpPr>
            <a:spLocks noGrp="1"/>
          </p:cNvSpPr>
          <p:nvPr>
            <p:ph type="body" orient="vert" idx="1"/>
          </p:nvPr>
        </p:nvSpPr>
        <p:spPr>
          <a:xfrm>
            <a:off x="820737" y="414015"/>
            <a:ext cx="6144839" cy="5610268"/>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r>
              <a:rPr lang="en-US" smtClean="0"/>
              <a:t>7/13/11</a:t>
            </a:r>
            <a:endParaRPr lang="en-US"/>
          </a:p>
        </p:txBody>
      </p:sp>
      <p:sp>
        <p:nvSpPr>
          <p:cNvPr id="5" name="Footer Placeholder 4"/>
          <p:cNvSpPr>
            <a:spLocks noGrp="1"/>
          </p:cNvSpPr>
          <p:nvPr>
            <p:ph type="ftr" sz="quarter" idx="11"/>
          </p:nvPr>
        </p:nvSpPr>
        <p:spPr/>
        <p:txBody>
          <a:bodyPr/>
          <a:lstStyle/>
          <a:p>
            <a:r>
              <a:rPr lang="en-US" smtClean="0"/>
              <a:t>K. Lehnert, ESIP Panel on Data Quality</a:t>
            </a:r>
            <a:endParaRPr lang="en-US"/>
          </a:p>
        </p:txBody>
      </p:sp>
      <p:sp>
        <p:nvSpPr>
          <p:cNvPr id="6" name="Slide Number Placeholder 5"/>
          <p:cNvSpPr>
            <a:spLocks noGrp="1"/>
          </p:cNvSpPr>
          <p:nvPr>
            <p:ph type="sldNum" sz="quarter" idx="12"/>
          </p:nvPr>
        </p:nvSpPr>
        <p:spPr/>
        <p:txBody>
          <a:bodyPr/>
          <a:lstStyle/>
          <a:p>
            <a:pPr>
              <a:defRPr/>
            </a:pPr>
            <a:fld id="{E9A9E93F-273B-ED48-ACAB-D06CB6D2163C}" type="slidenum">
              <a:rPr lang="en-US" smtClean="0"/>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userDrawn="1">
  <p:cSld name="18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40845"/>
            <a:ext cx="8229600" cy="4266446"/>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0" y="6527800"/>
            <a:ext cx="2895600" cy="365125"/>
          </a:xfrm>
          <a:prstGeom prst="rect">
            <a:avLst/>
          </a:prstGeom>
        </p:spPr>
        <p:txBody>
          <a:bodyPr/>
          <a:lstStyle>
            <a:lvl1pPr>
              <a:defRPr/>
            </a:lvl1pPr>
          </a:lstStyle>
          <a:p>
            <a:pPr>
              <a:defRPr/>
            </a:pPr>
            <a:r>
              <a:rPr lang="en-US" smtClean="0"/>
              <a:t>K. Lehnert, ESIP Panel on Data Quality</a:t>
            </a:r>
            <a:endParaRPr lang="en-US"/>
          </a:p>
        </p:txBody>
      </p:sp>
      <p:sp>
        <p:nvSpPr>
          <p:cNvPr id="5" name="Slide Number Placeholder 5"/>
          <p:cNvSpPr>
            <a:spLocks noGrp="1"/>
          </p:cNvSpPr>
          <p:nvPr>
            <p:ph type="sldNum" sz="quarter" idx="11"/>
          </p:nvPr>
        </p:nvSpPr>
        <p:spPr/>
        <p:txBody>
          <a:bodyPr/>
          <a:lstStyle>
            <a:lvl1pPr>
              <a:defRPr/>
            </a:lvl1pPr>
          </a:lstStyle>
          <a:p>
            <a:pPr>
              <a:defRPr/>
            </a:pPr>
            <a:fld id="{C87F4561-C168-8C4F-97BE-A7AE8BFA32ED}" type="slidenum">
              <a:rPr lang="en-US"/>
              <a:pPr>
                <a:defRPr/>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86972808"/>
      </p:ext>
    </p:extLst>
  </p:cSld>
  <p:clrMapOvr>
    <a:masterClrMapping/>
  </p:clrMapOvr>
  <p:transition spd="slow"/>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userDrawn="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8229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7391400" y="-4109"/>
            <a:ext cx="1752600" cy="365125"/>
          </a:xfrm>
          <a:prstGeom prst="rect">
            <a:avLst/>
          </a:prstGeom>
        </p:spPr>
        <p:txBody>
          <a:bodyPr/>
          <a:lstStyle/>
          <a:p>
            <a:r>
              <a:rPr lang="en-US" smtClean="0"/>
              <a:t>7/13/11</a:t>
            </a:r>
            <a:endParaRPr lang="en-US"/>
          </a:p>
        </p:txBody>
      </p:sp>
      <p:sp>
        <p:nvSpPr>
          <p:cNvPr id="6" name="Footer Placeholder 5"/>
          <p:cNvSpPr>
            <a:spLocks noGrp="1"/>
          </p:cNvSpPr>
          <p:nvPr>
            <p:ph type="ftr" sz="quarter" idx="11"/>
          </p:nvPr>
        </p:nvSpPr>
        <p:spPr/>
        <p:txBody>
          <a:bodyPr/>
          <a:lstStyle/>
          <a:p>
            <a:r>
              <a:rPr lang="en-US" smtClean="0"/>
              <a:t>K. Lehnert, ESIP Panel on Data Quality</a:t>
            </a:r>
            <a:endParaRPr lang="en-US"/>
          </a:p>
        </p:txBody>
      </p:sp>
      <p:sp>
        <p:nvSpPr>
          <p:cNvPr id="7" name="Slide Number Placeholder 6"/>
          <p:cNvSpPr>
            <a:spLocks noGrp="1"/>
          </p:cNvSpPr>
          <p:nvPr>
            <p:ph type="sldNum" sz="quarter" idx="12"/>
          </p:nvPr>
        </p:nvSpPr>
        <p:spPr/>
        <p:txBody>
          <a:bodyPr/>
          <a:lstStyle/>
          <a:p>
            <a:fld id="{876E6CD0-51B1-3C4D-8DBC-A3139A4C6E7F}" type="slidenum">
              <a:rPr lang="en-US" smtClean="0"/>
              <a:pPr/>
              <a:t>‹#›</a:t>
            </a:fld>
            <a:endParaRPr lang="en-US"/>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userDrawn="1">
  <p:cSld name="3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r>
              <a:rPr lang="en-US" smtClean="0"/>
              <a:t>7/13/11</a:t>
            </a:r>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r>
              <a:rPr lang="en-US" smtClean="0"/>
              <a:t>K. Lehnert, ESIP Panel on Data Quality</a:t>
            </a:r>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93274E96-3714-164B-A500-F75FF1E388F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7" Type="http://schemas.openxmlformats.org/officeDocument/2006/relationships/image" Target="../media/image2.png"/><Relationship Id="rId18"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pic>
        <p:nvPicPr>
          <p:cNvPr id="7" name="Picture 6" descr="GridOverlay.png"/>
          <p:cNvPicPr>
            <a:picLocks noChangeAspect="1"/>
          </p:cNvPicPr>
          <p:nvPr/>
        </p:nvPicPr>
        <p:blipFill>
          <a:blip r:embed="rId17"/>
          <a:stretch>
            <a:fillRect/>
          </a:stretch>
        </p:blipFill>
        <p:spPr>
          <a:xfrm>
            <a:off x="0" y="0"/>
            <a:ext cx="9144000" cy="6858000"/>
          </a:xfrm>
          <a:prstGeom prst="rect">
            <a:avLst/>
          </a:prstGeom>
          <a:solidFill>
            <a:schemeClr val="bg2">
              <a:lumMod val="60000"/>
              <a:lumOff val="40000"/>
              <a:alpha val="10000"/>
            </a:schemeClr>
          </a:solidFill>
        </p:spPr>
      </p:pic>
      <p:sp>
        <p:nvSpPr>
          <p:cNvPr id="2" name="Title Placeholder 1"/>
          <p:cNvSpPr>
            <a:spLocks noGrp="1"/>
          </p:cNvSpPr>
          <p:nvPr>
            <p:ph type="title"/>
          </p:nvPr>
        </p:nvSpPr>
        <p:spPr>
          <a:xfrm>
            <a:off x="779462" y="107577"/>
            <a:ext cx="7581901" cy="1173466"/>
          </a:xfrm>
          <a:prstGeom prst="rect">
            <a:avLst/>
          </a:prstGeom>
        </p:spPr>
        <p:txBody>
          <a:bodyPr vert="horz" lIns="91440" tIns="45720" rIns="91440" bIns="45720" rtlCol="0" anchor="ctr">
            <a:noAutofit/>
          </a:bodyPr>
          <a:lstStyle/>
          <a:p>
            <a:r>
              <a:rPr lang="en-US" dirty="0" smtClean="0"/>
              <a:t>Click to edit Master title style</a:t>
            </a:r>
            <a:endParaRPr dirty="0"/>
          </a:p>
        </p:txBody>
      </p:sp>
      <p:sp>
        <p:nvSpPr>
          <p:cNvPr id="3" name="Text Placeholder 2"/>
          <p:cNvSpPr>
            <a:spLocks noGrp="1"/>
          </p:cNvSpPr>
          <p:nvPr>
            <p:ph type="body" idx="1"/>
          </p:nvPr>
        </p:nvSpPr>
        <p:spPr>
          <a:xfrm>
            <a:off x="779462" y="1612348"/>
            <a:ext cx="7581901" cy="4223676"/>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dirty="0"/>
          </a:p>
        </p:txBody>
      </p:sp>
      <p:sp>
        <p:nvSpPr>
          <p:cNvPr id="4" name="Date Placeholder 3"/>
          <p:cNvSpPr>
            <a:spLocks noGrp="1"/>
          </p:cNvSpPr>
          <p:nvPr>
            <p:ph type="dt" sz="half" idx="2"/>
          </p:nvPr>
        </p:nvSpPr>
        <p:spPr>
          <a:xfrm>
            <a:off x="6651812" y="6356350"/>
            <a:ext cx="2133600" cy="365125"/>
          </a:xfrm>
          <a:prstGeom prst="rect">
            <a:avLst/>
          </a:prstGeom>
        </p:spPr>
        <p:txBody>
          <a:bodyPr vert="horz" lIns="91440" tIns="45720" rIns="91440" bIns="45720" rtlCol="0" anchor="ctr"/>
          <a:lstStyle>
            <a:lvl1pPr algn="r">
              <a:defRPr sz="1100">
                <a:solidFill>
                  <a:schemeClr val="tx1">
                    <a:tint val="75000"/>
                  </a:schemeClr>
                </a:solidFill>
                <a:effectLst>
                  <a:outerShdw blurRad="101600" dist="63500" dir="2700000" algn="tl" rotWithShape="0">
                    <a:prstClr val="black">
                      <a:alpha val="75000"/>
                    </a:prstClr>
                  </a:outerShdw>
                </a:effectLst>
              </a:defRPr>
            </a:lvl1pPr>
          </a:lstStyle>
          <a:p>
            <a:r>
              <a:rPr lang="en-US" smtClean="0"/>
              <a:t>7/13/11</a:t>
            </a:r>
            <a:endParaRPr lang="en-US" dirty="0"/>
          </a:p>
        </p:txBody>
      </p:sp>
      <p:sp>
        <p:nvSpPr>
          <p:cNvPr id="5" name="Footer Placeholder 4"/>
          <p:cNvSpPr>
            <a:spLocks noGrp="1"/>
          </p:cNvSpPr>
          <p:nvPr>
            <p:ph type="ftr" sz="quarter" idx="3"/>
          </p:nvPr>
        </p:nvSpPr>
        <p:spPr>
          <a:xfrm>
            <a:off x="354106" y="6356350"/>
            <a:ext cx="2895600" cy="365125"/>
          </a:xfrm>
          <a:prstGeom prst="rect">
            <a:avLst/>
          </a:prstGeom>
        </p:spPr>
        <p:txBody>
          <a:bodyPr vert="horz" lIns="91440" tIns="45720" rIns="91440" bIns="45720" rtlCol="0" anchor="ctr"/>
          <a:lstStyle>
            <a:lvl1pPr algn="l">
              <a:defRPr sz="1100">
                <a:solidFill>
                  <a:schemeClr val="tx1">
                    <a:tint val="75000"/>
                  </a:schemeClr>
                </a:solidFill>
                <a:effectLst>
                  <a:outerShdw blurRad="101600" dist="63500" dir="2700000" algn="tl" rotWithShape="0">
                    <a:prstClr val="black">
                      <a:alpha val="75000"/>
                    </a:prstClr>
                  </a:outerShdw>
                </a:effectLst>
              </a:defRPr>
            </a:lvl1pPr>
          </a:lstStyle>
          <a:p>
            <a:r>
              <a:rPr lang="en-US" smtClean="0"/>
              <a:t>K. Lehnert, ESIP Panel on Data Quality</a:t>
            </a:r>
            <a:endParaRPr lang="en-US" dirty="0"/>
          </a:p>
        </p:txBody>
      </p:sp>
      <p:sp>
        <p:nvSpPr>
          <p:cNvPr id="6" name="Slide Number Placeholder 5"/>
          <p:cNvSpPr>
            <a:spLocks noGrp="1"/>
          </p:cNvSpPr>
          <p:nvPr>
            <p:ph type="sldNum" sz="quarter" idx="4"/>
          </p:nvPr>
        </p:nvSpPr>
        <p:spPr>
          <a:xfrm>
            <a:off x="4191000" y="6356350"/>
            <a:ext cx="762000" cy="365125"/>
          </a:xfrm>
          <a:prstGeom prst="rect">
            <a:avLst/>
          </a:prstGeom>
        </p:spPr>
        <p:txBody>
          <a:bodyPr vert="horz" lIns="91440" tIns="45720" rIns="91440" bIns="45720" rtlCol="0" anchor="ctr"/>
          <a:lstStyle>
            <a:lvl1pPr algn="ctr">
              <a:defRPr sz="1100">
                <a:solidFill>
                  <a:schemeClr val="tx1">
                    <a:tint val="75000"/>
                  </a:schemeClr>
                </a:solidFill>
                <a:effectLst>
                  <a:outerShdw blurRad="101600" dist="63500" dir="2700000" algn="tl" rotWithShape="0">
                    <a:prstClr val="black">
                      <a:alpha val="75000"/>
                    </a:prstClr>
                  </a:outerShdw>
                </a:effectLst>
              </a:defRPr>
            </a:lvl1pPr>
          </a:lstStyle>
          <a:p>
            <a:pPr>
              <a:defRPr/>
            </a:pPr>
            <a:fld id="{7267BF49-900C-0E40-B92F-36C27B27E3DC}" type="slidenum">
              <a:rPr lang="en-US" smtClean="0"/>
              <a:pPr>
                <a:defRPr/>
              </a:pPr>
              <a:t>‹#›</a:t>
            </a:fld>
            <a:endParaRPr lang="en-US"/>
          </a:p>
        </p:txBody>
      </p:sp>
    </p:spTree>
  </p:cSld>
  <p:clrMap bg1="dk1" tx1="lt1" bg2="dk2" tx2="lt2" accent1="accent1" accent2="accent2" accent3="accent3" accent4="accent4" accent5="accent5" accent6="accent6" hlink="hlink" folHlink="folHlink"/>
  <p:sldLayoutIdLst>
    <p:sldLayoutId id="2147484018" r:id="rId1"/>
    <p:sldLayoutId id="2147484019" r:id="rId2"/>
    <p:sldLayoutId id="2147484020" r:id="rId3"/>
    <p:sldLayoutId id="2147484021" r:id="rId4"/>
    <p:sldLayoutId id="2147484022" r:id="rId5"/>
    <p:sldLayoutId id="2147484023" r:id="rId6"/>
    <p:sldLayoutId id="2147484024" r:id="rId7"/>
    <p:sldLayoutId id="2147484025" r:id="rId8"/>
    <p:sldLayoutId id="2147484026" r:id="rId9"/>
    <p:sldLayoutId id="2147484027" r:id="rId10"/>
    <p:sldLayoutId id="2147484028" r:id="rId11"/>
    <p:sldLayoutId id="2147484029" r:id="rId12"/>
    <p:sldLayoutId id="2147483969" r:id="rId13"/>
    <p:sldLayoutId id="2147483992" r:id="rId14"/>
    <p:sldLayoutId id="2147484030" r:id="rId15"/>
  </p:sldLayoutIdLst>
  <p:hf hdr="0"/>
  <p:txStyles>
    <p:titleStyle>
      <a:lvl1pPr algn="ctr" defTabSz="914400" rtl="0" eaLnBrk="1" latinLnBrk="0" hangingPunct="1">
        <a:spcBef>
          <a:spcPct val="0"/>
        </a:spcBef>
        <a:buNone/>
        <a:defRPr sz="4800" b="1" kern="1200">
          <a:solidFill>
            <a:schemeClr val="tx1"/>
          </a:solidFill>
          <a:effectLst>
            <a:outerShdw blurRad="101600" dist="63500" dir="2700000" algn="tl" rotWithShape="0">
              <a:prstClr val="black">
                <a:alpha val="75000"/>
              </a:prstClr>
            </a:outerShdw>
          </a:effectLst>
          <a:latin typeface="+mj-lt"/>
          <a:ea typeface="+mj-ea"/>
          <a:cs typeface="+mj-cs"/>
        </a:defRPr>
      </a:lvl1pPr>
    </p:titleStyle>
    <p:bodyStyle>
      <a:lvl1pPr marL="403225" indent="-403225" algn="l" defTabSz="914400" rtl="0" eaLnBrk="1" latinLnBrk="0" hangingPunct="1">
        <a:spcBef>
          <a:spcPts val="2000"/>
        </a:spcBef>
        <a:buClr>
          <a:schemeClr val="accent2">
            <a:lumMod val="60000"/>
            <a:lumOff val="40000"/>
          </a:schemeClr>
        </a:buClr>
        <a:buFont typeface="Wingdings" charset="2"/>
        <a:buChar char="§"/>
        <a:defRPr sz="3200" b="1" kern="1200">
          <a:solidFill>
            <a:schemeClr val="tx1"/>
          </a:solidFill>
          <a:effectLst>
            <a:outerShdw blurRad="101600" dist="63500" dir="2700000" algn="tl" rotWithShape="0">
              <a:prstClr val="black">
                <a:alpha val="75000"/>
              </a:prstClr>
            </a:outerShdw>
          </a:effectLst>
          <a:latin typeface="+mn-lt"/>
          <a:ea typeface="+mn-ea"/>
          <a:cs typeface="+mn-cs"/>
        </a:defRPr>
      </a:lvl1pPr>
      <a:lvl2pPr marL="806450" indent="-403225" algn="l" defTabSz="914400" rtl="0" eaLnBrk="1" latinLnBrk="0" hangingPunct="1">
        <a:spcBef>
          <a:spcPts val="600"/>
        </a:spcBef>
        <a:buClr>
          <a:schemeClr val="accent1">
            <a:lumMod val="60000"/>
            <a:lumOff val="40000"/>
          </a:schemeClr>
        </a:buClr>
        <a:buFont typeface="Wingdings" charset="2"/>
        <a:buChar char="§"/>
        <a:defRPr sz="2800" b="1" kern="1200">
          <a:solidFill>
            <a:schemeClr val="tx1"/>
          </a:solidFill>
          <a:effectLst>
            <a:outerShdw blurRad="101600" dist="63500" dir="2700000" algn="tl" rotWithShape="0">
              <a:prstClr val="black">
                <a:alpha val="75000"/>
              </a:prstClr>
            </a:outerShdw>
          </a:effectLst>
          <a:latin typeface="+mn-lt"/>
          <a:ea typeface="+mn-ea"/>
          <a:cs typeface="+mn-cs"/>
        </a:defRPr>
      </a:lvl2pPr>
      <a:lvl3pPr marL="1143000" indent="-336550" algn="l" defTabSz="914400" rtl="0" eaLnBrk="1" latinLnBrk="0" hangingPunct="1">
        <a:spcBef>
          <a:spcPts val="600"/>
        </a:spcBef>
        <a:buClr>
          <a:schemeClr val="accent5">
            <a:lumMod val="40000"/>
            <a:lumOff val="60000"/>
          </a:schemeClr>
        </a:buClr>
        <a:buFont typeface="Wingdings" charset="2"/>
        <a:buChar char="§"/>
        <a:defRPr sz="2400" b="1" kern="1200">
          <a:solidFill>
            <a:schemeClr val="tx1"/>
          </a:solidFill>
          <a:effectLst>
            <a:outerShdw blurRad="101600" dist="63500" dir="2700000" algn="tl" rotWithShape="0">
              <a:prstClr val="black">
                <a:alpha val="75000"/>
              </a:prstClr>
            </a:outerShdw>
          </a:effectLst>
          <a:latin typeface="+mn-lt"/>
          <a:ea typeface="+mn-ea"/>
          <a:cs typeface="+mn-cs"/>
        </a:defRPr>
      </a:lvl3pPr>
      <a:lvl4pPr marL="1492250" indent="-349250" algn="l" defTabSz="914400" rtl="0" eaLnBrk="1" latinLnBrk="0" hangingPunct="1">
        <a:spcBef>
          <a:spcPts val="600"/>
        </a:spcBef>
        <a:buClr>
          <a:schemeClr val="accent4">
            <a:lumMod val="20000"/>
            <a:lumOff val="80000"/>
          </a:schemeClr>
        </a:buClr>
        <a:buFont typeface="Wingdings" charset="2"/>
        <a:buChar char="§"/>
        <a:defRPr sz="2000" b="1" kern="1200">
          <a:solidFill>
            <a:schemeClr val="tx1"/>
          </a:solidFill>
          <a:effectLst>
            <a:outerShdw blurRad="101600" dist="63500" dir="2700000" algn="tl" rotWithShape="0">
              <a:prstClr val="black">
                <a:alpha val="75000"/>
              </a:prstClr>
            </a:outerShdw>
          </a:effectLst>
          <a:latin typeface="+mn-lt"/>
          <a:ea typeface="+mn-ea"/>
          <a:cs typeface="+mn-cs"/>
        </a:defRPr>
      </a:lvl4pPr>
      <a:lvl5pPr marL="1828800" indent="-336550" algn="l" defTabSz="914400" rtl="0" eaLnBrk="1" latinLnBrk="0" hangingPunct="1">
        <a:spcBef>
          <a:spcPts val="600"/>
        </a:spcBef>
        <a:buFont typeface="Wingdings" charset="2"/>
        <a:buChar char="§"/>
        <a:defRPr sz="1800" b="1" kern="1200">
          <a:solidFill>
            <a:schemeClr val="tx1"/>
          </a:solidFill>
          <a:effectLst>
            <a:outerShdw blurRad="101600" dist="63500" dir="2700000" algn="tl" rotWithShape="0">
              <a:prstClr val="black">
                <a:alpha val="75000"/>
              </a:prstClr>
            </a:outerShdw>
          </a:effectLst>
          <a:latin typeface="+mn-lt"/>
          <a:ea typeface="+mn-ea"/>
          <a:cs typeface="+mn-cs"/>
        </a:defRPr>
      </a:lvl5pPr>
      <a:lvl6pPr marL="2173288" indent="-344488" algn="l" defTabSz="914400" rtl="0" eaLnBrk="1" latinLnBrk="0" hangingPunct="1">
        <a:spcBef>
          <a:spcPct val="20000"/>
        </a:spcBef>
        <a:buFontTx/>
        <a:buBlip>
          <a:blip r:embed="rId18"/>
        </a:buBlip>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6pPr>
      <a:lvl7pPr marL="2516188" indent="-344488" algn="l" defTabSz="914400" rtl="0" eaLnBrk="1" latinLnBrk="0" hangingPunct="1">
        <a:spcBef>
          <a:spcPct val="20000"/>
        </a:spcBef>
        <a:buFontTx/>
        <a:buBlip>
          <a:blip r:embed="rId18"/>
        </a:buBlip>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7pPr>
      <a:lvl8pPr marL="2860675" indent="-344488" algn="l" defTabSz="914400" rtl="0" eaLnBrk="1" latinLnBrk="0" hangingPunct="1">
        <a:spcBef>
          <a:spcPct val="20000"/>
        </a:spcBef>
        <a:buFontTx/>
        <a:buBlip>
          <a:blip r:embed="rId18"/>
        </a:buBlip>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8pPr>
      <a:lvl9pPr marL="3205163" indent="-344488" algn="l" defTabSz="914400" rtl="0" eaLnBrk="1" latinLnBrk="0" hangingPunct="1">
        <a:spcBef>
          <a:spcPct val="20000"/>
        </a:spcBef>
        <a:buFontTx/>
        <a:buBlip>
          <a:blip r:embed="rId18"/>
        </a:buBlip>
        <a:defRPr lang="en-US" sz="1800" b="1" kern="1200" dirty="0">
          <a:solidFill>
            <a:schemeClr val="tx1"/>
          </a:solidFill>
          <a:effectLst>
            <a:outerShdw blurRad="101600" dist="63500" dir="2700000" algn="tl" rotWithShape="0">
              <a:prstClr val="black">
                <a:alpha val="75000"/>
              </a:prstClr>
            </a:outerShdw>
          </a:effectLst>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jpe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gif"/><Relationship Id="rId4" Type="http://schemas.openxmlformats.org/officeDocument/2006/relationships/hyperlink" Target="http://www.sciencemag.org/search?author1=Paul+N.+Edwards&amp;sortspec=date&amp;submit=Submit" TargetMode="External"/><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9.jpeg"/><Relationship Id="rId5" Type="http://schemas.openxmlformats.org/officeDocument/2006/relationships/image" Target="../media/image10.jpeg"/><Relationship Id="rId6" Type="http://schemas.openxmlformats.org/officeDocument/2006/relationships/image" Target="../media/image11.jpeg"/><Relationship Id="rId7" Type="http://schemas.openxmlformats.org/officeDocument/2006/relationships/image" Target="../media/image12.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5.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gi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Data Quality</a:t>
            </a:r>
            <a:endParaRPr lang="en-US" dirty="0"/>
          </a:p>
        </p:txBody>
      </p:sp>
      <p:sp>
        <p:nvSpPr>
          <p:cNvPr id="3" name="Subtitle 2"/>
          <p:cNvSpPr>
            <a:spLocks noGrp="1"/>
          </p:cNvSpPr>
          <p:nvPr>
            <p:ph type="subTitle" idx="1"/>
          </p:nvPr>
        </p:nvSpPr>
        <p:spPr/>
        <p:txBody>
          <a:bodyPr/>
          <a:lstStyle/>
          <a:p>
            <a:r>
              <a:rPr lang="en-US" dirty="0" smtClean="0"/>
              <a:t>A Science Community Perspective</a:t>
            </a:r>
            <a:endParaRPr lang="en-US" dirty="0"/>
          </a:p>
        </p:txBody>
      </p:sp>
      <p:sp>
        <p:nvSpPr>
          <p:cNvPr id="4" name="Slide Number Placeholder 3"/>
          <p:cNvSpPr>
            <a:spLocks noGrp="1"/>
          </p:cNvSpPr>
          <p:nvPr>
            <p:ph type="sldNum" sz="quarter" idx="12"/>
          </p:nvPr>
        </p:nvSpPr>
        <p:spPr/>
        <p:txBody>
          <a:bodyPr/>
          <a:lstStyle/>
          <a:p>
            <a:pPr>
              <a:defRPr/>
            </a:pPr>
            <a:fld id="{B2E32149-B20B-8445-9A6A-FD59C6EB2CE4}" type="slidenum">
              <a:rPr lang="en-US" smtClean="0"/>
              <a:pPr>
                <a:defRPr/>
              </a:pPr>
              <a:t>1</a:t>
            </a:fld>
            <a:endParaRPr lang="en-US"/>
          </a:p>
        </p:txBody>
      </p:sp>
      <p:sp>
        <p:nvSpPr>
          <p:cNvPr id="5" name="Date Placeholder 4"/>
          <p:cNvSpPr>
            <a:spLocks noGrp="1"/>
          </p:cNvSpPr>
          <p:nvPr>
            <p:ph type="dt" sz="half" idx="10"/>
          </p:nvPr>
        </p:nvSpPr>
        <p:spPr/>
        <p:txBody>
          <a:bodyPr/>
          <a:lstStyle/>
          <a:p>
            <a:r>
              <a:rPr lang="en-US" smtClean="0"/>
              <a:t>7/13/11</a:t>
            </a:r>
            <a:endParaRPr lang="en-US"/>
          </a:p>
        </p:txBody>
      </p:sp>
      <p:sp>
        <p:nvSpPr>
          <p:cNvPr id="6" name="Footer Placeholder 5"/>
          <p:cNvSpPr>
            <a:spLocks noGrp="1"/>
          </p:cNvSpPr>
          <p:nvPr>
            <p:ph type="ftr" sz="quarter" idx="11"/>
          </p:nvPr>
        </p:nvSpPr>
        <p:spPr/>
        <p:txBody>
          <a:bodyPr/>
          <a:lstStyle/>
          <a:p>
            <a:r>
              <a:rPr lang="en-US" smtClean="0"/>
              <a:t>K. Lehnert, ESIP Panel on Data Quality</a:t>
            </a:r>
            <a:endParaRPr lang="en-US"/>
          </a:p>
        </p:txBody>
      </p:sp>
      <p:sp>
        <p:nvSpPr>
          <p:cNvPr id="7" name="TextBox 6"/>
          <p:cNvSpPr txBox="1"/>
          <p:nvPr/>
        </p:nvSpPr>
        <p:spPr>
          <a:xfrm>
            <a:off x="0" y="0"/>
            <a:ext cx="3001288" cy="1046440"/>
          </a:xfrm>
          <a:prstGeom prst="rect">
            <a:avLst/>
          </a:prstGeom>
          <a:noFill/>
        </p:spPr>
        <p:txBody>
          <a:bodyPr wrap="none" rtlCol="0">
            <a:spAutoFit/>
          </a:bodyPr>
          <a:lstStyle/>
          <a:p>
            <a:r>
              <a:rPr lang="en-US" sz="2000" b="1" dirty="0" smtClean="0"/>
              <a:t>Kerstin Lehnert</a:t>
            </a:r>
          </a:p>
          <a:p>
            <a:r>
              <a:rPr lang="en-US" sz="1400" dirty="0" smtClean="0">
                <a:latin typeface="Arial"/>
                <a:cs typeface="Arial"/>
              </a:rPr>
              <a:t>Lamont-Doherty Earth Observatory</a:t>
            </a:r>
          </a:p>
          <a:p>
            <a:r>
              <a:rPr lang="en-US" sz="1400" dirty="0" smtClean="0">
                <a:latin typeface="Arial"/>
                <a:cs typeface="Arial"/>
              </a:rPr>
              <a:t>Columbia University</a:t>
            </a:r>
          </a:p>
          <a:p>
            <a:r>
              <a:rPr lang="en-US" sz="1400" i="1" dirty="0" err="1" smtClean="0">
                <a:latin typeface="Arial"/>
                <a:cs typeface="Arial"/>
              </a:rPr>
              <a:t>lehnert@ldeo.columbia.edu</a:t>
            </a:r>
            <a:endParaRPr lang="en-US" sz="1400" i="1" dirty="0">
              <a:latin typeface="Arial"/>
              <a:cs typeface="Arial"/>
            </a:endParaRPr>
          </a:p>
        </p:txBody>
      </p:sp>
      <p:pic>
        <p:nvPicPr>
          <p:cNvPr id="9" name="Picture 8" descr="quality control.JPG"/>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953000" y="1559521"/>
            <a:ext cx="3655678" cy="2725805"/>
          </a:xfrm>
          <a:prstGeom prst="rect">
            <a:avLst/>
          </a:prstGeom>
          <a:scene3d>
            <a:camera prst="perspectiveHeroicExtremeLeftFacing"/>
            <a:lightRig rig="threePt" dir="t"/>
          </a:scene3d>
          <a:sp3d>
            <a:bevelT/>
          </a:sp3d>
        </p:spPr>
      </p:pic>
      <p:pic>
        <p:nvPicPr>
          <p:cNvPr id="10" name="Picture 9" descr="IEDA_final2.jpg"/>
          <p:cNvPicPr>
            <a:picLocks noChangeAspect="1"/>
          </p:cNvPicPr>
          <p:nvPr/>
        </p:nvPicPr>
        <p:blipFill>
          <a:blip r:embed="rId4">
            <a:clrChange>
              <a:clrFrom>
                <a:srgbClr val="FFFFFF"/>
              </a:clrFrom>
              <a:clrTo>
                <a:srgbClr val="FFFFFF">
                  <a:alpha val="0"/>
                </a:srgbClr>
              </a:clrTo>
            </a:clrChange>
            <a:lum bright="70000" contrast="-70000"/>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131188" y="150679"/>
            <a:ext cx="2119623" cy="511359"/>
          </a:xfrm>
          <a:prstGeom prst="rect">
            <a:avLst/>
          </a:prstGeom>
        </p:spPr>
      </p:pic>
      <p:sp>
        <p:nvSpPr>
          <p:cNvPr id="11" name="TextBox 10"/>
          <p:cNvSpPr txBox="1"/>
          <p:nvPr/>
        </p:nvSpPr>
        <p:spPr>
          <a:xfrm>
            <a:off x="354106" y="1816478"/>
            <a:ext cx="3421955" cy="2092881"/>
          </a:xfrm>
          <a:prstGeom prst="rect">
            <a:avLst/>
          </a:prstGeom>
          <a:noFill/>
        </p:spPr>
        <p:txBody>
          <a:bodyPr wrap="none" rtlCol="0">
            <a:spAutoFit/>
          </a:bodyPr>
          <a:lstStyle/>
          <a:p>
            <a:r>
              <a:rPr lang="en-US" dirty="0" smtClean="0"/>
              <a:t>Thanks for helpful comments:</a:t>
            </a:r>
          </a:p>
          <a:p>
            <a:endParaRPr lang="en-US" sz="1400" dirty="0" smtClean="0"/>
          </a:p>
          <a:p>
            <a:r>
              <a:rPr lang="en-US" sz="1400" dirty="0" smtClean="0"/>
              <a:t>Mark </a:t>
            </a:r>
            <a:r>
              <a:rPr lang="en-US" sz="1400" dirty="0" err="1" smtClean="0"/>
              <a:t>Ghiorso</a:t>
            </a:r>
            <a:endParaRPr lang="en-US" sz="1400" dirty="0" smtClean="0"/>
          </a:p>
          <a:p>
            <a:r>
              <a:rPr lang="en-US" sz="1400" dirty="0" smtClean="0"/>
              <a:t>Ken Ferrier</a:t>
            </a:r>
          </a:p>
          <a:p>
            <a:r>
              <a:rPr lang="en-US" sz="1400" dirty="0" smtClean="0"/>
              <a:t>Al Hofmann</a:t>
            </a:r>
          </a:p>
          <a:p>
            <a:r>
              <a:rPr lang="en-US" sz="1400" dirty="0" smtClean="0"/>
              <a:t>Alexey Kaplan</a:t>
            </a:r>
          </a:p>
          <a:p>
            <a:r>
              <a:rPr lang="en-US" sz="1400" dirty="0" smtClean="0"/>
              <a:t>Roger Nielsen</a:t>
            </a:r>
          </a:p>
          <a:p>
            <a:r>
              <a:rPr lang="en-US" sz="1400" dirty="0" smtClean="0"/>
              <a:t>Mohan </a:t>
            </a:r>
            <a:r>
              <a:rPr lang="en-US" sz="1400" dirty="0" err="1" smtClean="0"/>
              <a:t>Ramamoorthy</a:t>
            </a:r>
            <a:endParaRPr lang="en-US" sz="1400" dirty="0" smtClean="0"/>
          </a:p>
          <a:p>
            <a:r>
              <a:rPr lang="en-US" sz="1400" dirty="0" smtClean="0"/>
              <a:t>Tom Whittaker</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652327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DQ &amp; Science</a:t>
            </a:r>
            <a:endParaRPr lang="en-US" dirty="0"/>
          </a:p>
        </p:txBody>
      </p:sp>
      <p:pic>
        <p:nvPicPr>
          <p:cNvPr id="7" name="Content Placeholder 6" descr="scholars.jpg"/>
          <p:cNvPicPr>
            <a:picLocks noGrp="1" noChangeAspect="1"/>
          </p:cNvPicPr>
          <p:nvPr>
            <p:ph idx="1"/>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t="26477" b="26477"/>
          <a:stretch>
            <a:fillRect/>
          </a:stretch>
        </p:blipFill>
        <p:spPr>
          <a:xfrm>
            <a:off x="779463" y="1612900"/>
            <a:ext cx="7581900" cy="4222750"/>
          </a:xfrm>
        </p:spPr>
      </p:pic>
      <p:sp>
        <p:nvSpPr>
          <p:cNvPr id="4" name="Date Placeholder 3"/>
          <p:cNvSpPr>
            <a:spLocks noGrp="1"/>
          </p:cNvSpPr>
          <p:nvPr>
            <p:ph type="dt" sz="half" idx="10"/>
          </p:nvPr>
        </p:nvSpPr>
        <p:spPr/>
        <p:txBody>
          <a:bodyPr/>
          <a:lstStyle/>
          <a:p>
            <a:r>
              <a:rPr lang="en-US" smtClean="0"/>
              <a:t>7/13/11</a:t>
            </a:r>
            <a:endParaRPr lang="en-US" dirty="0"/>
          </a:p>
        </p:txBody>
      </p:sp>
      <p:sp>
        <p:nvSpPr>
          <p:cNvPr id="5" name="Footer Placeholder 4"/>
          <p:cNvSpPr>
            <a:spLocks noGrp="1"/>
          </p:cNvSpPr>
          <p:nvPr>
            <p:ph type="ftr" sz="quarter" idx="11"/>
          </p:nvPr>
        </p:nvSpPr>
        <p:spPr/>
        <p:txBody>
          <a:bodyPr/>
          <a:lstStyle/>
          <a:p>
            <a:r>
              <a:rPr lang="en-US" smtClean="0"/>
              <a:t>K. Lehnert, ESIP Panel on Data Quality</a:t>
            </a:r>
            <a:endParaRPr lang="en-US" dirty="0"/>
          </a:p>
        </p:txBody>
      </p:sp>
      <p:sp>
        <p:nvSpPr>
          <p:cNvPr id="6" name="Slide Number Placeholder 5"/>
          <p:cNvSpPr>
            <a:spLocks noGrp="1"/>
          </p:cNvSpPr>
          <p:nvPr>
            <p:ph type="sldNum" sz="quarter" idx="12"/>
          </p:nvPr>
        </p:nvSpPr>
        <p:spPr/>
        <p:txBody>
          <a:bodyPr/>
          <a:lstStyle/>
          <a:p>
            <a:pPr>
              <a:defRPr/>
            </a:pPr>
            <a:fld id="{ACA24023-98A8-F44A-9E21-FF151CAD9AE3}" type="slidenum">
              <a:rPr lang="en-US" smtClean="0"/>
              <a:pPr>
                <a:defRPr/>
              </a:pPr>
              <a:t>2</a:t>
            </a:fld>
            <a:endParaRPr lang="en-US"/>
          </a:p>
        </p:txBody>
      </p:sp>
      <p:grpSp>
        <p:nvGrpSpPr>
          <p:cNvPr id="18" name="Group 17"/>
          <p:cNvGrpSpPr/>
          <p:nvPr/>
        </p:nvGrpSpPr>
        <p:grpSpPr>
          <a:xfrm>
            <a:off x="1420606" y="2108258"/>
            <a:ext cx="4216751" cy="2663061"/>
            <a:chOff x="1420606" y="2108258"/>
            <a:chExt cx="4216751" cy="2663061"/>
          </a:xfrm>
        </p:grpSpPr>
        <p:sp>
          <p:nvSpPr>
            <p:cNvPr id="10" name="Oval 9"/>
            <p:cNvSpPr/>
            <p:nvPr/>
          </p:nvSpPr>
          <p:spPr>
            <a:xfrm>
              <a:off x="1420606" y="2108258"/>
              <a:ext cx="4216751" cy="2663061"/>
            </a:xfrm>
            <a:prstGeom prst="ellipse">
              <a:avLst/>
            </a:prstGeom>
            <a:solidFill>
              <a:schemeClr val="accent1">
                <a:lumMod val="60000"/>
                <a:lumOff val="40000"/>
                <a:alpha val="50000"/>
              </a:schemeClr>
            </a:solidFill>
            <a:ln>
              <a:solidFill>
                <a:schemeClr val="accent5">
                  <a:lumMod val="5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dirty="0"/>
            </a:p>
          </p:txBody>
        </p:sp>
        <p:sp>
          <p:nvSpPr>
            <p:cNvPr id="12" name="TextBox 11"/>
            <p:cNvSpPr txBox="1"/>
            <p:nvPr/>
          </p:nvSpPr>
          <p:spPr>
            <a:xfrm>
              <a:off x="1553409" y="3131563"/>
              <a:ext cx="1585715" cy="523220"/>
            </a:xfrm>
            <a:prstGeom prst="rect">
              <a:avLst/>
            </a:prstGeom>
            <a:noFill/>
          </p:spPr>
          <p:txBody>
            <a:bodyPr wrap="none" rtlCol="0">
              <a:spAutoFit/>
            </a:bodyPr>
            <a:lstStyle/>
            <a:p>
              <a:r>
                <a:rPr lang="en-US" sz="2800" dirty="0" smtClean="0">
                  <a:solidFill>
                    <a:schemeClr val="accent5">
                      <a:lumMod val="50000"/>
                    </a:schemeClr>
                  </a:solidFill>
                </a:rPr>
                <a:t>Science</a:t>
              </a:r>
              <a:endParaRPr lang="en-US" sz="2800" dirty="0">
                <a:solidFill>
                  <a:schemeClr val="accent5">
                    <a:lumMod val="50000"/>
                  </a:schemeClr>
                </a:solidFill>
              </a:endParaRPr>
            </a:p>
          </p:txBody>
        </p:sp>
      </p:grpSp>
      <p:grpSp>
        <p:nvGrpSpPr>
          <p:cNvPr id="19" name="Group 18"/>
          <p:cNvGrpSpPr/>
          <p:nvPr/>
        </p:nvGrpSpPr>
        <p:grpSpPr>
          <a:xfrm>
            <a:off x="3360810" y="2108258"/>
            <a:ext cx="4259004" cy="2663061"/>
            <a:chOff x="3360810" y="2108258"/>
            <a:chExt cx="4259004" cy="2663061"/>
          </a:xfrm>
        </p:grpSpPr>
        <p:sp>
          <p:nvSpPr>
            <p:cNvPr id="11" name="Oval 10"/>
            <p:cNvSpPr/>
            <p:nvPr/>
          </p:nvSpPr>
          <p:spPr>
            <a:xfrm>
              <a:off x="3360810" y="2108258"/>
              <a:ext cx="4216751" cy="2663061"/>
            </a:xfrm>
            <a:prstGeom prst="ellipse">
              <a:avLst/>
            </a:prstGeom>
            <a:solidFill>
              <a:schemeClr val="accent2">
                <a:lumMod val="60000"/>
                <a:lumOff val="40000"/>
                <a:alpha val="50000"/>
              </a:schemeClr>
            </a:solidFill>
            <a:ln>
              <a:solidFill>
                <a:schemeClr val="accent1">
                  <a:lumMod val="5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dirty="0">
                <a:solidFill>
                  <a:schemeClr val="accent5">
                    <a:lumMod val="75000"/>
                  </a:schemeClr>
                </a:solidFill>
              </a:endParaRPr>
            </a:p>
          </p:txBody>
        </p:sp>
        <p:sp>
          <p:nvSpPr>
            <p:cNvPr id="13" name="TextBox 12"/>
            <p:cNvSpPr txBox="1"/>
            <p:nvPr/>
          </p:nvSpPr>
          <p:spPr>
            <a:xfrm>
              <a:off x="5419923" y="3131563"/>
              <a:ext cx="2199891" cy="523220"/>
            </a:xfrm>
            <a:prstGeom prst="rect">
              <a:avLst/>
            </a:prstGeom>
            <a:noFill/>
          </p:spPr>
          <p:txBody>
            <a:bodyPr wrap="none" rtlCol="0">
              <a:spAutoFit/>
            </a:bodyPr>
            <a:lstStyle/>
            <a:p>
              <a:r>
                <a:rPr lang="en-US" sz="2800" dirty="0" smtClean="0">
                  <a:solidFill>
                    <a:schemeClr val="accent2">
                      <a:lumMod val="50000"/>
                    </a:schemeClr>
                  </a:solidFill>
                </a:rPr>
                <a:t>Technology</a:t>
              </a:r>
              <a:endParaRPr lang="en-US" sz="2800" dirty="0">
                <a:solidFill>
                  <a:schemeClr val="accent2">
                    <a:lumMod val="50000"/>
                  </a:schemeClr>
                </a:solidFill>
              </a:endParaRPr>
            </a:p>
          </p:txBody>
        </p:sp>
      </p:grpSp>
      <p:sp>
        <p:nvSpPr>
          <p:cNvPr id="14" name="TextBox 13"/>
          <p:cNvSpPr txBox="1"/>
          <p:nvPr/>
        </p:nvSpPr>
        <p:spPr>
          <a:xfrm>
            <a:off x="2131042" y="3831354"/>
            <a:ext cx="1198941" cy="523220"/>
          </a:xfrm>
          <a:prstGeom prst="rect">
            <a:avLst/>
          </a:prstGeom>
        </p:spPr>
        <p:style>
          <a:lnRef idx="1">
            <a:schemeClr val="accent1"/>
          </a:lnRef>
          <a:fillRef idx="3">
            <a:schemeClr val="accent1"/>
          </a:fillRef>
          <a:effectRef idx="2">
            <a:schemeClr val="accent1"/>
          </a:effectRef>
          <a:fontRef idx="minor">
            <a:schemeClr val="lt1"/>
          </a:fontRef>
        </p:style>
        <p:txBody>
          <a:bodyPr wrap="none" rtlCol="0">
            <a:spAutoFit/>
          </a:bodyPr>
          <a:lstStyle>
            <a:defPPr>
              <a:defRPr lang="en-US"/>
            </a:defPPr>
            <a:lvl1pPr algn="ctr">
              <a:defRPr sz="2800"/>
            </a:lvl1pPr>
          </a:lstStyle>
          <a:p>
            <a:r>
              <a:rPr lang="en-US" dirty="0"/>
              <a:t>Norms</a:t>
            </a:r>
          </a:p>
        </p:txBody>
      </p:sp>
      <p:sp>
        <p:nvSpPr>
          <p:cNvPr id="15" name="TextBox 14"/>
          <p:cNvSpPr txBox="1"/>
          <p:nvPr/>
        </p:nvSpPr>
        <p:spPr>
          <a:xfrm>
            <a:off x="3535590" y="3122578"/>
            <a:ext cx="1931989" cy="523220"/>
          </a:xfrm>
          <a:prstGeom prst="rect">
            <a:avLst/>
          </a:prstGeom>
          <a:ln>
            <a:solidFill>
              <a:schemeClr val="accent2">
                <a:lumMod val="50000"/>
              </a:schemeClr>
            </a:solidFill>
          </a:ln>
        </p:spPr>
        <p:style>
          <a:lnRef idx="2">
            <a:schemeClr val="accent5"/>
          </a:lnRef>
          <a:fillRef idx="1">
            <a:schemeClr val="lt1"/>
          </a:fillRef>
          <a:effectRef idx="0">
            <a:schemeClr val="accent5"/>
          </a:effectRef>
          <a:fontRef idx="minor">
            <a:schemeClr val="dk1"/>
          </a:fontRef>
        </p:style>
        <p:txBody>
          <a:bodyPr wrap="none" rtlCol="0">
            <a:spAutoFit/>
          </a:bodyPr>
          <a:lstStyle/>
          <a:p>
            <a:pPr algn="ctr"/>
            <a:r>
              <a:rPr lang="en-US" sz="2800" dirty="0" smtClean="0">
                <a:solidFill>
                  <a:schemeClr val="accent5">
                    <a:lumMod val="50000"/>
                  </a:schemeClr>
                </a:solidFill>
                <a:latin typeface="Century Gothic"/>
                <a:cs typeface="Century Gothic"/>
              </a:rPr>
              <a:t>Standards</a:t>
            </a:r>
            <a:endParaRPr lang="en-US" sz="2800" dirty="0">
              <a:solidFill>
                <a:schemeClr val="accent5">
                  <a:lumMod val="50000"/>
                </a:schemeClr>
              </a:solidFill>
              <a:latin typeface="Century Gothic"/>
              <a:cs typeface="Century Gothic"/>
            </a:endParaRPr>
          </a:p>
        </p:txBody>
      </p:sp>
      <p:sp>
        <p:nvSpPr>
          <p:cNvPr id="16" name="TextBox 15"/>
          <p:cNvSpPr txBox="1"/>
          <p:nvPr/>
        </p:nvSpPr>
        <p:spPr>
          <a:xfrm>
            <a:off x="5950366" y="3831354"/>
            <a:ext cx="1001521" cy="523220"/>
          </a:xfrm>
          <a:prstGeom prst="rect">
            <a:avLst/>
          </a:prstGeom>
        </p:spPr>
        <p:style>
          <a:lnRef idx="1">
            <a:schemeClr val="accent2"/>
          </a:lnRef>
          <a:fillRef idx="3">
            <a:schemeClr val="accent2"/>
          </a:fillRef>
          <a:effectRef idx="2">
            <a:schemeClr val="accent2"/>
          </a:effectRef>
          <a:fontRef idx="minor">
            <a:schemeClr val="lt1"/>
          </a:fontRef>
        </p:style>
        <p:txBody>
          <a:bodyPr wrap="none" rtlCol="0">
            <a:spAutoFit/>
          </a:bodyPr>
          <a:lstStyle/>
          <a:p>
            <a:pPr algn="ctr"/>
            <a:r>
              <a:rPr lang="en-US" sz="2800" dirty="0" smtClean="0"/>
              <a:t>Tools</a:t>
            </a:r>
            <a:endParaRPr lang="en-US" sz="28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908510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smtClean="0"/>
              <a:t>The Social Side of DQ</a:t>
            </a:r>
            <a:endParaRPr lang="en-US" dirty="0"/>
          </a:p>
        </p:txBody>
      </p:sp>
      <p:sp>
        <p:nvSpPr>
          <p:cNvPr id="4" name="Date Placeholder 3"/>
          <p:cNvSpPr>
            <a:spLocks noGrp="1"/>
          </p:cNvSpPr>
          <p:nvPr>
            <p:ph type="dt" sz="half" idx="10"/>
          </p:nvPr>
        </p:nvSpPr>
        <p:spPr/>
        <p:txBody>
          <a:bodyPr/>
          <a:lstStyle/>
          <a:p>
            <a:r>
              <a:rPr lang="en-US" smtClean="0"/>
              <a:t>7/13/11</a:t>
            </a:r>
            <a:endParaRPr lang="en-US" dirty="0"/>
          </a:p>
        </p:txBody>
      </p:sp>
      <p:sp>
        <p:nvSpPr>
          <p:cNvPr id="5" name="Footer Placeholder 4"/>
          <p:cNvSpPr>
            <a:spLocks noGrp="1"/>
          </p:cNvSpPr>
          <p:nvPr>
            <p:ph type="ftr" sz="quarter" idx="11"/>
          </p:nvPr>
        </p:nvSpPr>
        <p:spPr/>
        <p:txBody>
          <a:bodyPr/>
          <a:lstStyle/>
          <a:p>
            <a:r>
              <a:rPr lang="en-US" smtClean="0"/>
              <a:t>K. Lehnert, ESIP Panel on Data Quality</a:t>
            </a:r>
            <a:endParaRPr lang="en-US" dirty="0"/>
          </a:p>
        </p:txBody>
      </p:sp>
      <p:sp>
        <p:nvSpPr>
          <p:cNvPr id="6" name="Slide Number Placeholder 5"/>
          <p:cNvSpPr>
            <a:spLocks noGrp="1"/>
          </p:cNvSpPr>
          <p:nvPr>
            <p:ph type="sldNum" sz="quarter" idx="12"/>
          </p:nvPr>
        </p:nvSpPr>
        <p:spPr/>
        <p:txBody>
          <a:bodyPr/>
          <a:lstStyle/>
          <a:p>
            <a:pPr>
              <a:defRPr/>
            </a:pPr>
            <a:fld id="{ACA24023-98A8-F44A-9E21-FF151CAD9AE3}" type="slidenum">
              <a:rPr lang="en-US" smtClean="0"/>
              <a:pPr>
                <a:defRPr/>
              </a:pPr>
              <a:t>3</a:t>
            </a:fld>
            <a:endParaRPr lang="en-US"/>
          </a:p>
        </p:txBody>
      </p:sp>
      <p:pic>
        <p:nvPicPr>
          <p:cNvPr id="11" name="Picture 10" descr="GlobAtmCirc.gif"/>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761824" y="2430511"/>
            <a:ext cx="3067399" cy="3276540"/>
          </a:xfrm>
          <a:prstGeom prst="rect">
            <a:avLst/>
          </a:prstGeom>
        </p:spPr>
      </p:pic>
      <p:sp>
        <p:nvSpPr>
          <p:cNvPr id="12" name="TextBox 11"/>
          <p:cNvSpPr txBox="1"/>
          <p:nvPr/>
        </p:nvSpPr>
        <p:spPr>
          <a:xfrm>
            <a:off x="354106" y="1439964"/>
            <a:ext cx="4022931" cy="4739760"/>
          </a:xfrm>
          <a:prstGeom prst="rect">
            <a:avLst/>
          </a:prstGeom>
          <a:noFill/>
        </p:spPr>
        <p:txBody>
          <a:bodyPr wrap="square" rtlCol="0">
            <a:spAutoFit/>
          </a:bodyPr>
          <a:lstStyle/>
          <a:p>
            <a:r>
              <a:rPr lang="en-US" sz="2400" i="1" dirty="0" smtClean="0"/>
              <a:t>“The reliability of knowledge about climate change depends on the commensurability of data in space and time.”</a:t>
            </a:r>
          </a:p>
          <a:p>
            <a:endParaRPr lang="en-US" dirty="0" smtClean="0"/>
          </a:p>
          <a:p>
            <a:endParaRPr lang="en-US" dirty="0"/>
          </a:p>
          <a:p>
            <a:r>
              <a:rPr lang="en-US" dirty="0" smtClean="0"/>
              <a:t>From</a:t>
            </a:r>
          </a:p>
          <a:p>
            <a:r>
              <a:rPr lang="en-US" dirty="0">
                <a:hlinkClick r:id="rId4"/>
              </a:rPr>
              <a:t>Paul N. Edwards</a:t>
            </a:r>
            <a:r>
              <a:rPr lang="en-US" dirty="0"/>
              <a:t>: </a:t>
            </a:r>
            <a:r>
              <a:rPr lang="en-US" b="1" dirty="0" smtClean="0"/>
              <a:t>"</a:t>
            </a:r>
            <a:r>
              <a:rPr lang="en-US" b="1" dirty="0"/>
              <a:t>A Vast Machine": Standards as Social </a:t>
            </a:r>
            <a:r>
              <a:rPr lang="en-US" b="1" dirty="0" smtClean="0"/>
              <a:t>Technology</a:t>
            </a:r>
          </a:p>
          <a:p>
            <a:endParaRPr lang="en-US" b="1" dirty="0" smtClean="0"/>
          </a:p>
          <a:p>
            <a:r>
              <a:rPr lang="en-US" i="1" dirty="0" smtClean="0"/>
              <a:t>Science, vol. 304, 2004</a:t>
            </a:r>
          </a:p>
          <a:p>
            <a:r>
              <a:rPr lang="en-US" sz="1400" i="1" dirty="0"/>
              <a:t>DOI: 10.1126/science.</a:t>
            </a:r>
            <a:r>
              <a:rPr lang="en-US" sz="1400" i="1" dirty="0" smtClean="0"/>
              <a:t>1099290</a:t>
            </a:r>
            <a:endParaRPr lang="en-US" sz="1400" i="1" dirty="0"/>
          </a:p>
        </p:txBody>
      </p:sp>
      <p:sp>
        <p:nvSpPr>
          <p:cNvPr id="13" name="TextBox 12"/>
          <p:cNvSpPr txBox="1"/>
          <p:nvPr/>
        </p:nvSpPr>
        <p:spPr>
          <a:xfrm>
            <a:off x="3585568" y="5905024"/>
            <a:ext cx="5372460" cy="461665"/>
          </a:xfrm>
          <a:prstGeom prst="rect">
            <a:avLst/>
          </a:prstGeom>
          <a:noFill/>
        </p:spPr>
        <p:txBody>
          <a:bodyPr wrap="none" rtlCol="0">
            <a:spAutoFit/>
          </a:bodyPr>
          <a:lstStyle/>
          <a:p>
            <a:r>
              <a:rPr lang="en-US" sz="1200" dirty="0"/>
              <a:t>Matthew Maury's 1858 diagram of the global atmospheric circulation. </a:t>
            </a:r>
          </a:p>
          <a:p>
            <a:endParaRPr lang="en-US" sz="12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4714012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dirty="0" smtClean="0"/>
              <a:t>Earth Science Data</a:t>
            </a:r>
            <a:endParaRPr lang="en-US" sz="5400" dirty="0"/>
          </a:p>
        </p:txBody>
      </p:sp>
      <p:sp>
        <p:nvSpPr>
          <p:cNvPr id="4" name="Date Placeholder 3"/>
          <p:cNvSpPr>
            <a:spLocks noGrp="1"/>
          </p:cNvSpPr>
          <p:nvPr>
            <p:ph type="dt" sz="half" idx="10"/>
          </p:nvPr>
        </p:nvSpPr>
        <p:spPr/>
        <p:txBody>
          <a:bodyPr/>
          <a:lstStyle/>
          <a:p>
            <a:r>
              <a:rPr lang="en-US" smtClean="0"/>
              <a:t>7/13/11</a:t>
            </a:r>
            <a:endParaRPr lang="en-US" dirty="0"/>
          </a:p>
        </p:txBody>
      </p:sp>
      <p:sp>
        <p:nvSpPr>
          <p:cNvPr id="5" name="Footer Placeholder 4"/>
          <p:cNvSpPr>
            <a:spLocks noGrp="1"/>
          </p:cNvSpPr>
          <p:nvPr>
            <p:ph type="ftr" sz="quarter" idx="11"/>
          </p:nvPr>
        </p:nvSpPr>
        <p:spPr/>
        <p:txBody>
          <a:bodyPr/>
          <a:lstStyle/>
          <a:p>
            <a:r>
              <a:rPr lang="en-US" smtClean="0"/>
              <a:t>K. Lehnert, ESIP Panel on Data Quality</a:t>
            </a:r>
            <a:endParaRPr lang="en-US" dirty="0"/>
          </a:p>
        </p:txBody>
      </p:sp>
      <p:sp>
        <p:nvSpPr>
          <p:cNvPr id="6" name="Slide Number Placeholder 5"/>
          <p:cNvSpPr>
            <a:spLocks noGrp="1"/>
          </p:cNvSpPr>
          <p:nvPr>
            <p:ph type="sldNum" sz="quarter" idx="12"/>
          </p:nvPr>
        </p:nvSpPr>
        <p:spPr/>
        <p:txBody>
          <a:bodyPr/>
          <a:lstStyle/>
          <a:p>
            <a:pPr>
              <a:defRPr/>
            </a:pPr>
            <a:fld id="{ACA24023-98A8-F44A-9E21-FF151CAD9AE3}" type="slidenum">
              <a:rPr lang="en-US" smtClean="0"/>
              <a:pPr>
                <a:defRPr/>
              </a:pPr>
              <a:t>4</a:t>
            </a:fld>
            <a:endParaRPr lang="en-US"/>
          </a:p>
        </p:txBody>
      </p:sp>
      <p:pic>
        <p:nvPicPr>
          <p:cNvPr id="11" name="Picture 10" descr="FieldWork2.jpg"/>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617674" y="1281043"/>
            <a:ext cx="1628009" cy="2491851"/>
          </a:xfrm>
          <a:prstGeom prst="rect">
            <a:avLst/>
          </a:prstGeom>
        </p:spPr>
      </p:pic>
      <p:pic>
        <p:nvPicPr>
          <p:cNvPr id="12" name="Picture 11" descr="Microscopy.jpg"/>
          <p:cNvPicPr>
            <a:picLocks noChangeAspect="1"/>
          </p:cNvPicPr>
          <p:nvPr/>
        </p:nvPicPr>
        <p:blipFill>
          <a:blip r:embed="rId4">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844722" y="3645914"/>
            <a:ext cx="3008321" cy="2256241"/>
          </a:xfrm>
          <a:prstGeom prst="rect">
            <a:avLst/>
          </a:prstGeom>
        </p:spPr>
      </p:pic>
      <p:pic>
        <p:nvPicPr>
          <p:cNvPr id="13" name="Picture 12" descr="satellite.jpg"/>
          <p:cNvPicPr>
            <a:picLocks noChangeAspect="1"/>
          </p:cNvPicPr>
          <p:nvPr/>
        </p:nvPicPr>
        <p:blipFill>
          <a:blip r:embed="rId5">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2786712" y="1457661"/>
            <a:ext cx="2166288" cy="2708675"/>
          </a:xfrm>
          <a:prstGeom prst="rect">
            <a:avLst/>
          </a:prstGeom>
        </p:spPr>
      </p:pic>
      <p:pic>
        <p:nvPicPr>
          <p:cNvPr id="15" name="Picture 14" descr="PBOsensor.jpg"/>
          <p:cNvPicPr>
            <a:picLocks noChangeAspect="1"/>
          </p:cNvPicPr>
          <p:nvPr/>
        </p:nvPicPr>
        <p:blipFill>
          <a:blip r:embed="rId6">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191000" y="3537284"/>
            <a:ext cx="2364871" cy="2364871"/>
          </a:xfrm>
          <a:prstGeom prst="rect">
            <a:avLst/>
          </a:prstGeom>
        </p:spPr>
      </p:pic>
      <p:pic>
        <p:nvPicPr>
          <p:cNvPr id="16" name="Picture 15" descr="hrSvelPert2degGrid.png"/>
          <p:cNvPicPr>
            <a:picLocks noChangeAspect="1"/>
          </p:cNvPicPr>
          <p:nvPr/>
        </p:nvPicPr>
        <p:blipFill>
          <a:blip r:embed="rId7">
            <a:clrChange>
              <a:clrFrom>
                <a:srgbClr val="000000"/>
              </a:clrFrom>
              <a:clrTo>
                <a:srgbClr val="000000">
                  <a:alpha val="0"/>
                </a:srgbClr>
              </a:clrTo>
            </a:clrChange>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953000" y="1281043"/>
            <a:ext cx="4136612" cy="3833364"/>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8782501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a:xfrm>
            <a:off x="164592" y="644652"/>
            <a:ext cx="2525150" cy="978408"/>
          </a:xfrm>
        </p:spPr>
        <p:txBody>
          <a:bodyPr/>
          <a:lstStyle/>
          <a:p>
            <a:r>
              <a:rPr lang="en-US" sz="2800" dirty="0" smtClean="0"/>
              <a:t>Error Budgets</a:t>
            </a:r>
            <a:endParaRPr lang="en-US" sz="2800" dirty="0"/>
          </a:p>
        </p:txBody>
      </p:sp>
      <p:sp>
        <p:nvSpPr>
          <p:cNvPr id="15" name="Text Placeholder 14"/>
          <p:cNvSpPr>
            <a:spLocks noGrp="1"/>
          </p:cNvSpPr>
          <p:nvPr>
            <p:ph type="body" sz="half" idx="2"/>
          </p:nvPr>
        </p:nvSpPr>
        <p:spPr/>
        <p:txBody>
          <a:bodyPr/>
          <a:lstStyle/>
          <a:p>
            <a:r>
              <a:rPr lang="en-US" dirty="0" smtClean="0"/>
              <a:t>Diagram from White </a:t>
            </a:r>
            <a:r>
              <a:rPr lang="en-US" dirty="0"/>
              <a:t>Paper on the SST Error </a:t>
            </a:r>
            <a:r>
              <a:rPr lang="en-US" dirty="0" smtClean="0"/>
              <a:t>Budget, produced </a:t>
            </a:r>
            <a:r>
              <a:rPr lang="en-US" dirty="0"/>
              <a:t>by the U.S. SST Science </a:t>
            </a:r>
            <a:r>
              <a:rPr lang="en-US" dirty="0" smtClean="0"/>
              <a:t>Team</a:t>
            </a:r>
          </a:p>
          <a:p>
            <a:endParaRPr lang="en-US" dirty="0"/>
          </a:p>
          <a:p>
            <a:endParaRPr lang="en-US" dirty="0"/>
          </a:p>
        </p:txBody>
      </p:sp>
      <p:sp>
        <p:nvSpPr>
          <p:cNvPr id="4" name="Date Placeholder 3"/>
          <p:cNvSpPr>
            <a:spLocks noGrp="1"/>
          </p:cNvSpPr>
          <p:nvPr>
            <p:ph type="dt" sz="half" idx="10"/>
          </p:nvPr>
        </p:nvSpPr>
        <p:spPr>
          <a:xfrm>
            <a:off x="109728" y="155448"/>
            <a:ext cx="2523744" cy="201168"/>
          </a:xfrm>
        </p:spPr>
        <p:txBody>
          <a:bodyPr/>
          <a:lstStyle/>
          <a:p>
            <a:r>
              <a:rPr lang="en-US" smtClean="0"/>
              <a:t>7/13/11</a:t>
            </a:r>
            <a:endParaRPr lang="en-US" dirty="0"/>
          </a:p>
        </p:txBody>
      </p:sp>
      <p:sp>
        <p:nvSpPr>
          <p:cNvPr id="5" name="Footer Placeholder 4"/>
          <p:cNvSpPr>
            <a:spLocks noGrp="1"/>
          </p:cNvSpPr>
          <p:nvPr>
            <p:ph type="ftr" sz="quarter" idx="11"/>
          </p:nvPr>
        </p:nvSpPr>
        <p:spPr>
          <a:xfrm>
            <a:off x="3035808" y="155448"/>
            <a:ext cx="5193792" cy="201168"/>
          </a:xfrm>
        </p:spPr>
        <p:txBody>
          <a:bodyPr/>
          <a:lstStyle/>
          <a:p>
            <a:r>
              <a:rPr lang="en-US" dirty="0" smtClean="0">
                <a:solidFill>
                  <a:schemeClr val="tx1"/>
                </a:solidFill>
              </a:rPr>
              <a:t>K. Lehnert, ESIP Panel on Data Quality</a:t>
            </a:r>
            <a:endParaRPr lang="en-US" dirty="0">
              <a:solidFill>
                <a:schemeClr val="tx1"/>
              </a:solidFill>
            </a:endParaRPr>
          </a:p>
        </p:txBody>
      </p:sp>
      <p:sp>
        <p:nvSpPr>
          <p:cNvPr id="6" name="Slide Number Placeholder 5"/>
          <p:cNvSpPr>
            <a:spLocks noGrp="1"/>
          </p:cNvSpPr>
          <p:nvPr>
            <p:ph type="sldNum" sz="quarter" idx="12"/>
          </p:nvPr>
        </p:nvSpPr>
        <p:spPr/>
        <p:txBody>
          <a:bodyPr/>
          <a:lstStyle/>
          <a:p>
            <a:pPr>
              <a:defRPr/>
            </a:pPr>
            <a:fld id="{ACA24023-98A8-F44A-9E21-FF151CAD9AE3}" type="slidenum">
              <a:rPr lang="en-US" smtClean="0"/>
              <a:pPr>
                <a:defRPr/>
              </a:pPr>
              <a:t>5</a:t>
            </a:fld>
            <a:endParaRPr lang="en-US"/>
          </a:p>
        </p:txBody>
      </p:sp>
      <p:pic>
        <p:nvPicPr>
          <p:cNvPr id="8" name="Picture 1"/>
          <p:cNvPicPr>
            <a:picLocks noChangeAspect="1"/>
          </p:cNvPicPr>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3379260" y="1309116"/>
            <a:ext cx="5105400" cy="4991100"/>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6" name="TextBox 15"/>
          <p:cNvSpPr txBox="1"/>
          <p:nvPr/>
        </p:nvSpPr>
        <p:spPr>
          <a:xfrm>
            <a:off x="3035808" y="6300216"/>
            <a:ext cx="5753642" cy="584776"/>
          </a:xfrm>
          <a:prstGeom prst="rect">
            <a:avLst/>
          </a:prstGeom>
          <a:noFill/>
        </p:spPr>
        <p:txBody>
          <a:bodyPr wrap="none" rtlCol="0">
            <a:spAutoFit/>
          </a:bodyPr>
          <a:lstStyle/>
          <a:p>
            <a:r>
              <a:rPr lang="en-US" sz="1600" dirty="0">
                <a:solidFill>
                  <a:schemeClr val="accent3">
                    <a:lumMod val="40000"/>
                    <a:lumOff val="60000"/>
                  </a:schemeClr>
                </a:solidFill>
              </a:rPr>
              <a:t> </a:t>
            </a:r>
            <a:r>
              <a:rPr lang="en-US" sz="1600" i="1" dirty="0">
                <a:solidFill>
                  <a:schemeClr val="accent3">
                    <a:lumMod val="40000"/>
                    <a:lumOff val="60000"/>
                  </a:schemeClr>
                </a:solidFill>
              </a:rPr>
              <a:t>http://</a:t>
            </a:r>
            <a:r>
              <a:rPr lang="en-US" sz="1600" i="1" dirty="0" err="1">
                <a:solidFill>
                  <a:schemeClr val="accent3">
                    <a:lumMod val="40000"/>
                    <a:lumOff val="60000"/>
                  </a:schemeClr>
                </a:solidFill>
              </a:rPr>
              <a:t>www.ssterrorbudget.org</a:t>
            </a:r>
            <a:r>
              <a:rPr lang="en-US" sz="1600" i="1" dirty="0">
                <a:solidFill>
                  <a:schemeClr val="accent3">
                    <a:lumMod val="40000"/>
                    <a:lumOff val="60000"/>
                  </a:schemeClr>
                </a:solidFill>
              </a:rPr>
              <a:t>/ISSTST/</a:t>
            </a:r>
            <a:r>
              <a:rPr lang="en-US" sz="1600" i="1" dirty="0" err="1">
                <a:solidFill>
                  <a:schemeClr val="accent3">
                    <a:lumMod val="40000"/>
                    <a:lumOff val="60000"/>
                  </a:schemeClr>
                </a:solidFill>
              </a:rPr>
              <a:t>White_Paper.html</a:t>
            </a:r>
            <a:r>
              <a:rPr lang="en-US" sz="1600" i="1" dirty="0">
                <a:solidFill>
                  <a:schemeClr val="accent3">
                    <a:lumMod val="40000"/>
                    <a:lumOff val="60000"/>
                  </a:schemeClr>
                </a:solidFill>
              </a:rPr>
              <a:t> </a:t>
            </a:r>
          </a:p>
          <a:p>
            <a:endParaRPr lang="en-US" sz="16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2316851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DQ: Instrument Errors</a:t>
            </a:r>
            <a:endParaRPr lang="en-US" dirty="0"/>
          </a:p>
        </p:txBody>
      </p:sp>
      <p:sp>
        <p:nvSpPr>
          <p:cNvPr id="4" name="Date Placeholder 3"/>
          <p:cNvSpPr>
            <a:spLocks noGrp="1"/>
          </p:cNvSpPr>
          <p:nvPr>
            <p:ph type="dt" sz="half" idx="10"/>
          </p:nvPr>
        </p:nvSpPr>
        <p:spPr/>
        <p:txBody>
          <a:bodyPr/>
          <a:lstStyle/>
          <a:p>
            <a:r>
              <a:rPr lang="en-US" smtClean="0"/>
              <a:t>7/13/11</a:t>
            </a:r>
            <a:endParaRPr lang="en-US" dirty="0"/>
          </a:p>
        </p:txBody>
      </p:sp>
      <p:sp>
        <p:nvSpPr>
          <p:cNvPr id="5" name="Footer Placeholder 4"/>
          <p:cNvSpPr>
            <a:spLocks noGrp="1"/>
          </p:cNvSpPr>
          <p:nvPr>
            <p:ph type="ftr" sz="quarter" idx="11"/>
          </p:nvPr>
        </p:nvSpPr>
        <p:spPr/>
        <p:txBody>
          <a:bodyPr/>
          <a:lstStyle/>
          <a:p>
            <a:r>
              <a:rPr lang="en-US" smtClean="0"/>
              <a:t>K. Lehnert, ESIP Panel on Data Quality</a:t>
            </a:r>
            <a:endParaRPr lang="en-US" dirty="0"/>
          </a:p>
        </p:txBody>
      </p:sp>
      <p:sp>
        <p:nvSpPr>
          <p:cNvPr id="6" name="Slide Number Placeholder 5"/>
          <p:cNvSpPr>
            <a:spLocks noGrp="1"/>
          </p:cNvSpPr>
          <p:nvPr>
            <p:ph type="sldNum" sz="quarter" idx="12"/>
          </p:nvPr>
        </p:nvSpPr>
        <p:spPr/>
        <p:txBody>
          <a:bodyPr/>
          <a:lstStyle/>
          <a:p>
            <a:pPr>
              <a:defRPr/>
            </a:pPr>
            <a:fld id="{ACA24023-98A8-F44A-9E21-FF151CAD9AE3}" type="slidenum">
              <a:rPr lang="en-US" smtClean="0"/>
              <a:pPr>
                <a:defRPr/>
              </a:pPr>
              <a:t>6</a:t>
            </a:fld>
            <a:endParaRPr lang="en-US"/>
          </a:p>
        </p:txBody>
      </p:sp>
      <p:pic>
        <p:nvPicPr>
          <p:cNvPr id="15" name="Picture 14"/>
          <p:cNvPicPr>
            <a:picLocks noChangeAspect="1"/>
          </p:cNvPicPr>
          <p:nvPr/>
        </p:nvPicPr>
        <p:blipFill>
          <a:blip r:embed="rId2"/>
          <a:stretch>
            <a:fillRect/>
          </a:stretch>
        </p:blipFill>
        <p:spPr>
          <a:xfrm>
            <a:off x="420873" y="1434272"/>
            <a:ext cx="8364538" cy="2502299"/>
          </a:xfrm>
          <a:prstGeom prst="rect">
            <a:avLst/>
          </a:prstGeom>
        </p:spPr>
      </p:pic>
      <p:sp>
        <p:nvSpPr>
          <p:cNvPr id="16" name="TextBox 15"/>
          <p:cNvSpPr txBox="1"/>
          <p:nvPr/>
        </p:nvSpPr>
        <p:spPr>
          <a:xfrm>
            <a:off x="420873" y="4097848"/>
            <a:ext cx="8364539" cy="1938992"/>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en-US" sz="2400" dirty="0" smtClean="0"/>
              <a:t>“Most </a:t>
            </a:r>
            <a:r>
              <a:rPr lang="en-US" sz="2400" dirty="0"/>
              <a:t>of the rapid decrease in globally integrated upper (0–750 m) ocean heat content </a:t>
            </a:r>
            <a:r>
              <a:rPr lang="en-US" sz="2400" dirty="0" smtClean="0"/>
              <a:t>anomalies (</a:t>
            </a:r>
            <a:r>
              <a:rPr lang="en-US" sz="2400" dirty="0"/>
              <a:t>OHCA) between 2003 and 2005 reported by </a:t>
            </a:r>
            <a:r>
              <a:rPr lang="en-US" sz="2400" i="1" dirty="0"/>
              <a:t>Lyman et al. </a:t>
            </a:r>
            <a:r>
              <a:rPr lang="en-US" sz="2400" dirty="0"/>
              <a:t>[2006] appears to be an </a:t>
            </a:r>
            <a:r>
              <a:rPr lang="en-US" sz="2400" dirty="0" smtClean="0"/>
              <a:t>artifact resulting </a:t>
            </a:r>
            <a:r>
              <a:rPr lang="en-US" sz="2400" dirty="0"/>
              <a:t>from the combination of two different instrument biases recently discovered in the </a:t>
            </a:r>
            <a:r>
              <a:rPr lang="en-US" sz="2400" dirty="0" smtClean="0"/>
              <a:t>in situ </a:t>
            </a:r>
            <a:r>
              <a:rPr lang="en-US" sz="2400" dirty="0"/>
              <a:t>profile data</a:t>
            </a:r>
            <a:r>
              <a:rPr lang="en-US" sz="2400" dirty="0" smtClean="0"/>
              <a:t>.”</a:t>
            </a:r>
            <a:endParaRPr lang="en-US" sz="24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0112375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Ce:Pb_PoorQuality.tiff"/>
          <p:cNvPicPr>
            <a:picLocks noChangeAspect="1"/>
          </p:cNvPicPr>
          <p:nvPr/>
        </p:nvPicPr>
        <p:blipFill>
          <a:blip r:embed="rId2"/>
          <a:stretch>
            <a:fillRect/>
          </a:stretch>
        </p:blipFill>
        <p:spPr>
          <a:xfrm>
            <a:off x="1417913" y="1323607"/>
            <a:ext cx="6340851" cy="4482325"/>
          </a:xfrm>
          <a:prstGeom prst="rect">
            <a:avLst/>
          </a:prstGeom>
        </p:spPr>
      </p:pic>
      <p:sp>
        <p:nvSpPr>
          <p:cNvPr id="3" name="TextBox 2"/>
          <p:cNvSpPr txBox="1"/>
          <p:nvPr/>
        </p:nvSpPr>
        <p:spPr>
          <a:xfrm>
            <a:off x="1215775" y="5972490"/>
            <a:ext cx="6731330" cy="584776"/>
          </a:xfrm>
          <a:prstGeom prst="rect">
            <a:avLst/>
          </a:prstGeom>
          <a:noFill/>
        </p:spPr>
        <p:txBody>
          <a:bodyPr wrap="none" rtlCol="0">
            <a:spAutoFit/>
          </a:bodyPr>
          <a:lstStyle/>
          <a:p>
            <a:pPr algn="ctr"/>
            <a:r>
              <a:rPr lang="en-US" sz="1600" i="1" dirty="0" smtClean="0"/>
              <a:t>“Mantle </a:t>
            </a:r>
            <a:r>
              <a:rPr lang="en-US" sz="1600" i="1" dirty="0"/>
              <a:t>Myths, Reservoirs, and </a:t>
            </a:r>
            <a:r>
              <a:rPr lang="en-US" sz="1600" i="1" dirty="0" smtClean="0"/>
              <a:t>Databases”</a:t>
            </a:r>
          </a:p>
          <a:p>
            <a:pPr algn="ctr"/>
            <a:r>
              <a:rPr lang="en-US" sz="1600" dirty="0"/>
              <a:t>P</a:t>
            </a:r>
            <a:r>
              <a:rPr lang="en-US" sz="1600" dirty="0" smtClean="0"/>
              <a:t>resentation by A. Hofmann at the Goldschmidt Conference 2008</a:t>
            </a:r>
            <a:endParaRPr lang="en-US" sz="1600" dirty="0"/>
          </a:p>
        </p:txBody>
      </p:sp>
      <p:sp>
        <p:nvSpPr>
          <p:cNvPr id="6" name="Title 5"/>
          <p:cNvSpPr>
            <a:spLocks noGrp="1"/>
          </p:cNvSpPr>
          <p:nvPr>
            <p:ph type="title"/>
          </p:nvPr>
        </p:nvSpPr>
        <p:spPr/>
        <p:txBody>
          <a:bodyPr/>
          <a:lstStyle/>
          <a:p>
            <a:r>
              <a:rPr lang="en-US" dirty="0" smtClean="0"/>
              <a:t>DQ: Precision</a:t>
            </a:r>
            <a:endParaRPr lang="en-US" dirty="0"/>
          </a:p>
        </p:txBody>
      </p:sp>
      <p:sp>
        <p:nvSpPr>
          <p:cNvPr id="7" name="Date Placeholder 6"/>
          <p:cNvSpPr>
            <a:spLocks noGrp="1"/>
          </p:cNvSpPr>
          <p:nvPr>
            <p:ph type="dt" sz="half" idx="10"/>
          </p:nvPr>
        </p:nvSpPr>
        <p:spPr/>
        <p:txBody>
          <a:bodyPr/>
          <a:lstStyle/>
          <a:p>
            <a:r>
              <a:rPr lang="en-US" smtClean="0"/>
              <a:t>7/13/11</a:t>
            </a:r>
            <a:endParaRPr lang="en-US"/>
          </a:p>
        </p:txBody>
      </p:sp>
      <p:sp>
        <p:nvSpPr>
          <p:cNvPr id="8" name="Footer Placeholder 7"/>
          <p:cNvSpPr>
            <a:spLocks noGrp="1"/>
          </p:cNvSpPr>
          <p:nvPr>
            <p:ph type="ftr" sz="quarter" idx="11"/>
          </p:nvPr>
        </p:nvSpPr>
        <p:spPr/>
        <p:txBody>
          <a:bodyPr/>
          <a:lstStyle/>
          <a:p>
            <a:r>
              <a:rPr lang="en-US" smtClean="0"/>
              <a:t>K. Lehnert, ESIP Panel on Data Quality</a:t>
            </a:r>
            <a:endParaRPr lang="en-US"/>
          </a:p>
        </p:txBody>
      </p:sp>
      <p:sp>
        <p:nvSpPr>
          <p:cNvPr id="9" name="Slide Number Placeholder 8"/>
          <p:cNvSpPr>
            <a:spLocks noGrp="1"/>
          </p:cNvSpPr>
          <p:nvPr>
            <p:ph type="sldNum" sz="quarter" idx="12"/>
          </p:nvPr>
        </p:nvSpPr>
        <p:spPr/>
        <p:txBody>
          <a:bodyPr/>
          <a:lstStyle/>
          <a:p>
            <a:pPr>
              <a:defRPr/>
            </a:pPr>
            <a:fld id="{20BBFD26-8886-7C40-A8A4-9CCA2470763B}" type="slidenum">
              <a:rPr lang="en-US" smtClean="0"/>
              <a:pPr>
                <a:defRPr/>
              </a:pPr>
              <a:t>7</a:t>
            </a:fld>
            <a:endParaRPr 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What Defines DQ?</a:t>
            </a:r>
            <a:endParaRPr lang="en-US" dirty="0"/>
          </a:p>
        </p:txBody>
      </p:sp>
      <p:sp>
        <p:nvSpPr>
          <p:cNvPr id="9" name="Content Placeholder 8"/>
          <p:cNvSpPr>
            <a:spLocks noGrp="1"/>
          </p:cNvSpPr>
          <p:nvPr>
            <p:ph idx="1"/>
          </p:nvPr>
        </p:nvSpPr>
        <p:spPr/>
        <p:txBody>
          <a:bodyPr>
            <a:normAutofit/>
          </a:bodyPr>
          <a:lstStyle/>
          <a:p>
            <a:r>
              <a:rPr lang="en-US" dirty="0" smtClean="0">
                <a:solidFill>
                  <a:schemeClr val="accent2">
                    <a:lumMod val="40000"/>
                    <a:lumOff val="60000"/>
                  </a:schemeClr>
                </a:solidFill>
              </a:rPr>
              <a:t>“Knowing that I can trust the numbers.”</a:t>
            </a:r>
          </a:p>
          <a:p>
            <a:pPr lvl="1"/>
            <a:endParaRPr lang="en-US" dirty="0" smtClean="0"/>
          </a:p>
          <a:p>
            <a:pPr lvl="1"/>
            <a:r>
              <a:rPr lang="en-US" dirty="0" smtClean="0"/>
              <a:t>“Data having an uncertainty that actually corresponds to the uncertainty stated in the the source.”</a:t>
            </a:r>
          </a:p>
          <a:p>
            <a:pPr lvl="1"/>
            <a:r>
              <a:rPr lang="en-US" dirty="0"/>
              <a:t>“In one word, ‘completeness’.” </a:t>
            </a:r>
            <a:r>
              <a:rPr lang="en-US" sz="2000" dirty="0"/>
              <a:t>(allows others to assess the validity of data, </a:t>
            </a:r>
            <a:r>
              <a:rPr lang="en-US" sz="2000" dirty="0" smtClean="0"/>
              <a:t>because then </a:t>
            </a:r>
            <a:r>
              <a:rPr lang="en-US" sz="2000" dirty="0"/>
              <a:t>you can check for standards used</a:t>
            </a:r>
            <a:r>
              <a:rPr lang="en-US" sz="2000" dirty="0" smtClean="0"/>
              <a:t>, techniques</a:t>
            </a:r>
            <a:r>
              <a:rPr lang="en-US" sz="2000" dirty="0"/>
              <a:t>, reproducibility, etc</a:t>
            </a:r>
            <a:r>
              <a:rPr lang="en-US" sz="2000" dirty="0" smtClean="0"/>
              <a:t>.</a:t>
            </a:r>
          </a:p>
          <a:p>
            <a:pPr lvl="1"/>
            <a:r>
              <a:rPr lang="en-US" dirty="0" smtClean="0"/>
              <a:t>Reproducibility, precision, …</a:t>
            </a:r>
            <a:endParaRPr lang="en-US" dirty="0"/>
          </a:p>
        </p:txBody>
      </p:sp>
      <p:sp>
        <p:nvSpPr>
          <p:cNvPr id="5" name="Date Placeholder 4"/>
          <p:cNvSpPr>
            <a:spLocks noGrp="1"/>
          </p:cNvSpPr>
          <p:nvPr>
            <p:ph type="dt" sz="half" idx="10"/>
          </p:nvPr>
        </p:nvSpPr>
        <p:spPr/>
        <p:txBody>
          <a:bodyPr/>
          <a:lstStyle/>
          <a:p>
            <a:r>
              <a:rPr lang="en-US" smtClean="0"/>
              <a:t>7/13/11</a:t>
            </a:r>
            <a:endParaRPr lang="en-US"/>
          </a:p>
        </p:txBody>
      </p:sp>
      <p:sp>
        <p:nvSpPr>
          <p:cNvPr id="6" name="Footer Placeholder 5"/>
          <p:cNvSpPr>
            <a:spLocks noGrp="1"/>
          </p:cNvSpPr>
          <p:nvPr>
            <p:ph type="ftr" sz="quarter" idx="11"/>
          </p:nvPr>
        </p:nvSpPr>
        <p:spPr/>
        <p:txBody>
          <a:bodyPr/>
          <a:lstStyle/>
          <a:p>
            <a:r>
              <a:rPr lang="en-US" smtClean="0"/>
              <a:t>K. Lehnert, ESIP Panel on Data Quality</a:t>
            </a:r>
            <a:endParaRPr lang="en-US"/>
          </a:p>
        </p:txBody>
      </p:sp>
      <p:sp>
        <p:nvSpPr>
          <p:cNvPr id="7" name="Slide Number Placeholder 6"/>
          <p:cNvSpPr>
            <a:spLocks noGrp="1"/>
          </p:cNvSpPr>
          <p:nvPr>
            <p:ph type="sldNum" sz="quarter" idx="12"/>
          </p:nvPr>
        </p:nvSpPr>
        <p:spPr/>
        <p:txBody>
          <a:bodyPr/>
          <a:lstStyle/>
          <a:p>
            <a:fld id="{520DEF00-6444-034B-8707-E6C9742705E4}" type="slidenum">
              <a:rPr lang="en-US" smtClean="0"/>
              <a:pPr/>
              <a:t>8</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7391626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 You Evaluate DQ?</a:t>
            </a:r>
            <a:endParaRPr lang="en-US" dirty="0"/>
          </a:p>
        </p:txBody>
      </p:sp>
      <p:sp>
        <p:nvSpPr>
          <p:cNvPr id="3" name="Content Placeholder 2"/>
          <p:cNvSpPr>
            <a:spLocks noGrp="1"/>
          </p:cNvSpPr>
          <p:nvPr>
            <p:ph idx="1"/>
          </p:nvPr>
        </p:nvSpPr>
        <p:spPr/>
        <p:txBody>
          <a:bodyPr>
            <a:normAutofit lnSpcReduction="10000"/>
          </a:bodyPr>
          <a:lstStyle/>
          <a:p>
            <a:r>
              <a:rPr lang="en-US" dirty="0" smtClean="0"/>
              <a:t>‘Analytical completeness’, including uncertainties, and metadata.</a:t>
            </a:r>
          </a:p>
          <a:p>
            <a:r>
              <a:rPr lang="en-US" dirty="0" smtClean="0"/>
              <a:t>Statistical tests, internal consistency.</a:t>
            </a:r>
          </a:p>
          <a:p>
            <a:r>
              <a:rPr lang="en-US" dirty="0" smtClean="0"/>
              <a:t>Rely on reputation of the investigator, either directly or by association.</a:t>
            </a:r>
          </a:p>
          <a:p>
            <a:r>
              <a:rPr lang="en-US" dirty="0"/>
              <a:t>“Well, usually I don't, because that's a lot of work.</a:t>
            </a:r>
            <a:r>
              <a:rPr lang="en-US" dirty="0" smtClean="0"/>
              <a:t>”</a:t>
            </a:r>
          </a:p>
          <a:p>
            <a:endParaRPr lang="en-US" dirty="0"/>
          </a:p>
        </p:txBody>
      </p:sp>
      <p:sp>
        <p:nvSpPr>
          <p:cNvPr id="4" name="Date Placeholder 3"/>
          <p:cNvSpPr>
            <a:spLocks noGrp="1"/>
          </p:cNvSpPr>
          <p:nvPr>
            <p:ph type="dt" sz="half" idx="10"/>
          </p:nvPr>
        </p:nvSpPr>
        <p:spPr/>
        <p:txBody>
          <a:bodyPr/>
          <a:lstStyle/>
          <a:p>
            <a:r>
              <a:rPr lang="en-US" smtClean="0"/>
              <a:t>7/13/11</a:t>
            </a:r>
            <a:endParaRPr lang="en-US" dirty="0"/>
          </a:p>
        </p:txBody>
      </p:sp>
      <p:sp>
        <p:nvSpPr>
          <p:cNvPr id="5" name="Footer Placeholder 4"/>
          <p:cNvSpPr>
            <a:spLocks noGrp="1"/>
          </p:cNvSpPr>
          <p:nvPr>
            <p:ph type="ftr" sz="quarter" idx="11"/>
          </p:nvPr>
        </p:nvSpPr>
        <p:spPr/>
        <p:txBody>
          <a:bodyPr/>
          <a:lstStyle/>
          <a:p>
            <a:r>
              <a:rPr lang="en-US" smtClean="0"/>
              <a:t>K. Lehnert, ESIP Panel on Data Quality</a:t>
            </a:r>
            <a:endParaRPr lang="en-US" dirty="0"/>
          </a:p>
        </p:txBody>
      </p:sp>
      <p:sp>
        <p:nvSpPr>
          <p:cNvPr id="6" name="Slide Number Placeholder 5"/>
          <p:cNvSpPr>
            <a:spLocks noGrp="1"/>
          </p:cNvSpPr>
          <p:nvPr>
            <p:ph type="sldNum" sz="quarter" idx="12"/>
          </p:nvPr>
        </p:nvSpPr>
        <p:spPr/>
        <p:txBody>
          <a:bodyPr/>
          <a:lstStyle/>
          <a:p>
            <a:fld id="{ACA24023-98A8-F44A-9E21-FF151CAD9AE3}" type="slidenum">
              <a:rPr lang="en-US" smtClean="0"/>
              <a:pPr/>
              <a:t>9</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0216182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DQ Needs Carrots &amp; Sticks</a:t>
            </a:r>
            <a:endParaRPr lang="en-US" dirty="0"/>
          </a:p>
        </p:txBody>
      </p:sp>
      <p:sp>
        <p:nvSpPr>
          <p:cNvPr id="3" name="Content Placeholder 2"/>
          <p:cNvSpPr>
            <a:spLocks noGrp="1"/>
          </p:cNvSpPr>
          <p:nvPr>
            <p:ph idx="1"/>
          </p:nvPr>
        </p:nvSpPr>
        <p:spPr>
          <a:xfrm>
            <a:off x="779462" y="1612348"/>
            <a:ext cx="4516265" cy="4223676"/>
          </a:xfrm>
        </p:spPr>
        <p:txBody>
          <a:bodyPr>
            <a:normAutofit fontScale="85000" lnSpcReduction="20000"/>
          </a:bodyPr>
          <a:lstStyle/>
          <a:p>
            <a:r>
              <a:rPr lang="en-US" dirty="0" smtClean="0"/>
              <a:t>Tools for DQ metadata management, e.g. capture during data acquisition</a:t>
            </a:r>
          </a:p>
          <a:p>
            <a:r>
              <a:rPr lang="en-US" dirty="0" smtClean="0"/>
              <a:t>Software for using DQ metadata in data analysis, synthesis, modeling</a:t>
            </a:r>
          </a:p>
          <a:p>
            <a:r>
              <a:rPr lang="en-US" dirty="0"/>
              <a:t>Policies for and enforcement of data &amp; metadata reporting</a:t>
            </a:r>
          </a:p>
          <a:p>
            <a:r>
              <a:rPr lang="en-US" dirty="0" smtClean="0"/>
              <a:t>Peer-review of data</a:t>
            </a:r>
          </a:p>
          <a:p>
            <a:endParaRPr lang="en-US" dirty="0"/>
          </a:p>
        </p:txBody>
      </p:sp>
      <p:sp>
        <p:nvSpPr>
          <p:cNvPr id="4" name="Date Placeholder 3"/>
          <p:cNvSpPr>
            <a:spLocks noGrp="1"/>
          </p:cNvSpPr>
          <p:nvPr>
            <p:ph type="dt" sz="half" idx="10"/>
          </p:nvPr>
        </p:nvSpPr>
        <p:spPr/>
        <p:txBody>
          <a:bodyPr/>
          <a:lstStyle/>
          <a:p>
            <a:r>
              <a:rPr lang="en-US" smtClean="0"/>
              <a:t>7/13/11</a:t>
            </a:r>
            <a:endParaRPr lang="en-US" dirty="0"/>
          </a:p>
        </p:txBody>
      </p:sp>
      <p:sp>
        <p:nvSpPr>
          <p:cNvPr id="5" name="Footer Placeholder 4"/>
          <p:cNvSpPr>
            <a:spLocks noGrp="1"/>
          </p:cNvSpPr>
          <p:nvPr>
            <p:ph type="ftr" sz="quarter" idx="11"/>
          </p:nvPr>
        </p:nvSpPr>
        <p:spPr/>
        <p:txBody>
          <a:bodyPr/>
          <a:lstStyle/>
          <a:p>
            <a:r>
              <a:rPr lang="en-US" smtClean="0"/>
              <a:t>K. Lehnert, ESIP Panel on Data Quality</a:t>
            </a:r>
            <a:endParaRPr lang="en-US" dirty="0"/>
          </a:p>
        </p:txBody>
      </p:sp>
      <p:sp>
        <p:nvSpPr>
          <p:cNvPr id="6" name="Slide Number Placeholder 5"/>
          <p:cNvSpPr>
            <a:spLocks noGrp="1"/>
          </p:cNvSpPr>
          <p:nvPr>
            <p:ph type="sldNum" sz="quarter" idx="12"/>
          </p:nvPr>
        </p:nvSpPr>
        <p:spPr/>
        <p:txBody>
          <a:bodyPr/>
          <a:lstStyle/>
          <a:p>
            <a:pPr>
              <a:defRPr/>
            </a:pPr>
            <a:fld id="{ACA24023-98A8-F44A-9E21-FF151CAD9AE3}" type="slidenum">
              <a:rPr lang="en-US" smtClean="0"/>
              <a:pPr>
                <a:defRPr/>
              </a:pPr>
              <a:t>10</a:t>
            </a:fld>
            <a:endParaRPr lang="en-US"/>
          </a:p>
        </p:txBody>
      </p:sp>
      <p:pic>
        <p:nvPicPr>
          <p:cNvPr id="7" name="Picture 6" descr="icarrot.gif"/>
          <p:cNvPicPr>
            <a:picLocks noChangeAspect="1"/>
          </p:cNvPicPr>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5502849" y="2430511"/>
            <a:ext cx="3282563" cy="2765202"/>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787293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Publication</a:t>
            </a:r>
            <a:endParaRPr lang="en-US" dirty="0"/>
          </a:p>
        </p:txBody>
      </p:sp>
      <p:sp>
        <p:nvSpPr>
          <p:cNvPr id="3" name="Content Placeholder 2"/>
          <p:cNvSpPr>
            <a:spLocks noGrp="1"/>
          </p:cNvSpPr>
          <p:nvPr>
            <p:ph idx="1"/>
          </p:nvPr>
        </p:nvSpPr>
        <p:spPr/>
        <p:txBody>
          <a:bodyPr>
            <a:normAutofit lnSpcReduction="10000"/>
          </a:bodyPr>
          <a:lstStyle/>
          <a:p>
            <a:r>
              <a:rPr lang="en-US" dirty="0" smtClean="0"/>
              <a:t>Publication of data in repositories </a:t>
            </a:r>
          </a:p>
          <a:p>
            <a:pPr lvl="1"/>
            <a:r>
              <a:rPr lang="en-US" dirty="0" smtClean="0"/>
              <a:t>QC/QA at repository (completeness, consistency)</a:t>
            </a:r>
          </a:p>
          <a:p>
            <a:pPr lvl="1"/>
            <a:r>
              <a:rPr lang="en-US" dirty="0" smtClean="0"/>
              <a:t>Open Access</a:t>
            </a:r>
          </a:p>
          <a:p>
            <a:pPr lvl="1"/>
            <a:r>
              <a:rPr lang="en-US" dirty="0" smtClean="0"/>
              <a:t>Long-term archiving</a:t>
            </a:r>
          </a:p>
          <a:p>
            <a:pPr lvl="1"/>
            <a:r>
              <a:rPr lang="en-US" dirty="0" smtClean="0"/>
              <a:t>Link to scientific articles via unique identifiers</a:t>
            </a:r>
          </a:p>
          <a:p>
            <a:pPr lvl="1"/>
            <a:r>
              <a:rPr lang="en-US" dirty="0" smtClean="0"/>
              <a:t>Support for investigators to comply with agency policies</a:t>
            </a:r>
          </a:p>
        </p:txBody>
      </p:sp>
      <p:sp>
        <p:nvSpPr>
          <p:cNvPr id="4" name="Date Placeholder 3"/>
          <p:cNvSpPr>
            <a:spLocks noGrp="1"/>
          </p:cNvSpPr>
          <p:nvPr>
            <p:ph type="dt" sz="half" idx="10"/>
          </p:nvPr>
        </p:nvSpPr>
        <p:spPr/>
        <p:txBody>
          <a:bodyPr/>
          <a:lstStyle/>
          <a:p>
            <a:r>
              <a:rPr lang="en-US" smtClean="0"/>
              <a:t>7/13/11</a:t>
            </a:r>
            <a:endParaRPr lang="en-US" dirty="0"/>
          </a:p>
        </p:txBody>
      </p:sp>
      <p:sp>
        <p:nvSpPr>
          <p:cNvPr id="5" name="Footer Placeholder 4"/>
          <p:cNvSpPr>
            <a:spLocks noGrp="1"/>
          </p:cNvSpPr>
          <p:nvPr>
            <p:ph type="ftr" sz="quarter" idx="11"/>
          </p:nvPr>
        </p:nvSpPr>
        <p:spPr/>
        <p:txBody>
          <a:bodyPr/>
          <a:lstStyle/>
          <a:p>
            <a:r>
              <a:rPr lang="en-US" smtClean="0"/>
              <a:t>K. Lehnert, ESIP Panel on Data Quality</a:t>
            </a:r>
            <a:endParaRPr lang="en-US" dirty="0"/>
          </a:p>
        </p:txBody>
      </p:sp>
      <p:sp>
        <p:nvSpPr>
          <p:cNvPr id="6" name="Slide Number Placeholder 5"/>
          <p:cNvSpPr>
            <a:spLocks noGrp="1"/>
          </p:cNvSpPr>
          <p:nvPr>
            <p:ph type="sldNum" sz="quarter" idx="12"/>
          </p:nvPr>
        </p:nvSpPr>
        <p:spPr/>
        <p:txBody>
          <a:bodyPr/>
          <a:lstStyle/>
          <a:p>
            <a:pPr>
              <a:defRPr/>
            </a:pPr>
            <a:fld id="{ACA24023-98A8-F44A-9E21-FF151CAD9AE3}" type="slidenum">
              <a:rPr lang="en-US" smtClean="0"/>
              <a:pPr>
                <a:defRPr/>
              </a:pPr>
              <a:t>11</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5233644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 name="Title 7"/>
          <p:cNvSpPr>
            <a:spLocks noGrp="1"/>
          </p:cNvSpPr>
          <p:nvPr>
            <p:ph type="title"/>
          </p:nvPr>
        </p:nvSpPr>
        <p:spPr>
          <a:xfrm>
            <a:off x="518906" y="107576"/>
            <a:ext cx="7842458" cy="1504771"/>
          </a:xfrm>
        </p:spPr>
        <p:txBody>
          <a:bodyPr/>
          <a:lstStyle/>
          <a:p>
            <a:r>
              <a:rPr lang="en-US" dirty="0" smtClean="0"/>
              <a:t>Conclusions (I):</a:t>
            </a:r>
            <a:br>
              <a:rPr lang="en-US" dirty="0" smtClean="0"/>
            </a:br>
            <a:r>
              <a:rPr lang="en-US" dirty="0" smtClean="0"/>
              <a:t>Science Community</a:t>
            </a:r>
            <a:endParaRPr lang="en-US" dirty="0"/>
          </a:p>
        </p:txBody>
      </p:sp>
      <p:sp>
        <p:nvSpPr>
          <p:cNvPr id="9" name="Content Placeholder 8"/>
          <p:cNvSpPr>
            <a:spLocks noGrp="1"/>
          </p:cNvSpPr>
          <p:nvPr>
            <p:ph idx="1"/>
          </p:nvPr>
        </p:nvSpPr>
        <p:spPr>
          <a:xfrm>
            <a:off x="779463" y="2267767"/>
            <a:ext cx="7581901" cy="3453492"/>
          </a:xfrm>
        </p:spPr>
        <p:txBody>
          <a:bodyPr>
            <a:normAutofit/>
          </a:bodyPr>
          <a:lstStyle/>
          <a:p>
            <a:r>
              <a:rPr lang="en-US" dirty="0" smtClean="0"/>
              <a:t>Needs to define the disciplinary norms for DQ measures</a:t>
            </a:r>
          </a:p>
          <a:p>
            <a:r>
              <a:rPr lang="en-US" dirty="0" smtClean="0"/>
              <a:t>Needs to drive the implementation of disciplinary standards</a:t>
            </a:r>
            <a:endParaRPr lang="en-US" dirty="0"/>
          </a:p>
          <a:p>
            <a:pPr lvl="1"/>
            <a:r>
              <a:rPr lang="en-US" dirty="0" smtClean="0"/>
              <a:t>Policies for data reporting &amp; publication</a:t>
            </a:r>
          </a:p>
          <a:p>
            <a:pPr lvl="1"/>
            <a:r>
              <a:rPr lang="en-US" dirty="0" smtClean="0"/>
              <a:t>Recommendations for data acquisition</a:t>
            </a:r>
          </a:p>
        </p:txBody>
      </p:sp>
      <p:sp>
        <p:nvSpPr>
          <p:cNvPr id="5" name="Date Placeholder 4"/>
          <p:cNvSpPr>
            <a:spLocks noGrp="1"/>
          </p:cNvSpPr>
          <p:nvPr>
            <p:ph type="dt" sz="half" idx="10"/>
          </p:nvPr>
        </p:nvSpPr>
        <p:spPr/>
        <p:txBody>
          <a:bodyPr/>
          <a:lstStyle/>
          <a:p>
            <a:r>
              <a:rPr lang="en-US" smtClean="0"/>
              <a:t>7/13/11</a:t>
            </a:r>
            <a:endParaRPr lang="en-US"/>
          </a:p>
        </p:txBody>
      </p:sp>
      <p:sp>
        <p:nvSpPr>
          <p:cNvPr id="6" name="Footer Placeholder 5"/>
          <p:cNvSpPr>
            <a:spLocks noGrp="1"/>
          </p:cNvSpPr>
          <p:nvPr>
            <p:ph type="ftr" sz="quarter" idx="11"/>
          </p:nvPr>
        </p:nvSpPr>
        <p:spPr/>
        <p:txBody>
          <a:bodyPr/>
          <a:lstStyle/>
          <a:p>
            <a:r>
              <a:rPr lang="en-US" smtClean="0"/>
              <a:t>K. Lehnert, ESIP Panel on Data Quality</a:t>
            </a:r>
            <a:endParaRPr lang="en-US"/>
          </a:p>
        </p:txBody>
      </p:sp>
      <p:sp>
        <p:nvSpPr>
          <p:cNvPr id="7" name="Slide Number Placeholder 6"/>
          <p:cNvSpPr>
            <a:spLocks noGrp="1"/>
          </p:cNvSpPr>
          <p:nvPr>
            <p:ph type="sldNum" sz="quarter" idx="12"/>
          </p:nvPr>
        </p:nvSpPr>
        <p:spPr/>
        <p:txBody>
          <a:bodyPr/>
          <a:lstStyle/>
          <a:p>
            <a:pPr>
              <a:defRPr/>
            </a:pPr>
            <a:fld id="{520DEF00-6444-034B-8707-E6C9742705E4}" type="slidenum">
              <a:rPr lang="en-US" smtClean="0"/>
              <a:pPr>
                <a:defRPr/>
              </a:pPr>
              <a:t>12</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9392445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6"/>
            <a:ext cx="7581901" cy="1504771"/>
          </a:xfrm>
        </p:spPr>
        <p:txBody>
          <a:bodyPr/>
          <a:lstStyle/>
          <a:p>
            <a:r>
              <a:rPr lang="en-US" dirty="0"/>
              <a:t>Conclusions (</a:t>
            </a:r>
            <a:r>
              <a:rPr lang="en-US" dirty="0" smtClean="0"/>
              <a:t>II)</a:t>
            </a:r>
            <a:r>
              <a:rPr lang="en-US" dirty="0"/>
              <a:t>:</a:t>
            </a:r>
            <a:br>
              <a:rPr lang="en-US" dirty="0"/>
            </a:br>
            <a:r>
              <a:rPr lang="en-US" dirty="0" smtClean="0"/>
              <a:t>Technology</a:t>
            </a:r>
            <a:endParaRPr lang="en-US" dirty="0"/>
          </a:p>
        </p:txBody>
      </p:sp>
      <p:sp>
        <p:nvSpPr>
          <p:cNvPr id="3" name="Content Placeholder 2"/>
          <p:cNvSpPr>
            <a:spLocks noGrp="1"/>
          </p:cNvSpPr>
          <p:nvPr>
            <p:ph idx="1"/>
          </p:nvPr>
        </p:nvSpPr>
        <p:spPr>
          <a:xfrm>
            <a:off x="779462" y="2266656"/>
            <a:ext cx="7581901" cy="3569368"/>
          </a:xfrm>
        </p:spPr>
        <p:txBody>
          <a:bodyPr/>
          <a:lstStyle/>
          <a:p>
            <a:r>
              <a:rPr lang="en-US" dirty="0" smtClean="0"/>
              <a:t>Needs to translate </a:t>
            </a:r>
            <a:r>
              <a:rPr lang="en-US" dirty="0"/>
              <a:t>disciplinary standards </a:t>
            </a:r>
            <a:r>
              <a:rPr lang="en-US" dirty="0" smtClean="0"/>
              <a:t>to </a:t>
            </a:r>
            <a:r>
              <a:rPr lang="en-US" dirty="0"/>
              <a:t>technical standards</a:t>
            </a:r>
          </a:p>
          <a:p>
            <a:r>
              <a:rPr lang="en-US" dirty="0" smtClean="0"/>
              <a:t>Needs to provide software </a:t>
            </a:r>
            <a:r>
              <a:rPr lang="en-US" dirty="0"/>
              <a:t>tools </a:t>
            </a:r>
            <a:r>
              <a:rPr lang="en-US" dirty="0" smtClean="0"/>
              <a:t>that </a:t>
            </a:r>
            <a:r>
              <a:rPr lang="en-US" dirty="0"/>
              <a:t>facilitate DQ </a:t>
            </a:r>
            <a:r>
              <a:rPr lang="en-US" dirty="0" smtClean="0"/>
              <a:t>management (capture</a:t>
            </a:r>
            <a:r>
              <a:rPr lang="en-US" dirty="0"/>
              <a:t>, communication, &amp; </a:t>
            </a:r>
            <a:r>
              <a:rPr lang="en-US" dirty="0" smtClean="0"/>
              <a:t>assessment)</a:t>
            </a:r>
            <a:endParaRPr lang="en-US" dirty="0"/>
          </a:p>
        </p:txBody>
      </p:sp>
      <p:sp>
        <p:nvSpPr>
          <p:cNvPr id="4" name="Date Placeholder 3"/>
          <p:cNvSpPr>
            <a:spLocks noGrp="1"/>
          </p:cNvSpPr>
          <p:nvPr>
            <p:ph type="dt" sz="half" idx="10"/>
          </p:nvPr>
        </p:nvSpPr>
        <p:spPr/>
        <p:txBody>
          <a:bodyPr/>
          <a:lstStyle/>
          <a:p>
            <a:r>
              <a:rPr lang="en-US" smtClean="0"/>
              <a:t>7/13/11</a:t>
            </a:r>
            <a:endParaRPr lang="en-US" dirty="0"/>
          </a:p>
        </p:txBody>
      </p:sp>
      <p:sp>
        <p:nvSpPr>
          <p:cNvPr id="5" name="Footer Placeholder 4"/>
          <p:cNvSpPr>
            <a:spLocks noGrp="1"/>
          </p:cNvSpPr>
          <p:nvPr>
            <p:ph type="ftr" sz="quarter" idx="11"/>
          </p:nvPr>
        </p:nvSpPr>
        <p:spPr/>
        <p:txBody>
          <a:bodyPr/>
          <a:lstStyle/>
          <a:p>
            <a:r>
              <a:rPr lang="en-US" smtClean="0"/>
              <a:t>K. Lehnert, ESIP Panel on Data Quality</a:t>
            </a:r>
            <a:endParaRPr lang="en-US" dirty="0"/>
          </a:p>
        </p:txBody>
      </p:sp>
      <p:sp>
        <p:nvSpPr>
          <p:cNvPr id="6" name="Slide Number Placeholder 5"/>
          <p:cNvSpPr>
            <a:spLocks noGrp="1"/>
          </p:cNvSpPr>
          <p:nvPr>
            <p:ph type="sldNum" sz="quarter" idx="12"/>
          </p:nvPr>
        </p:nvSpPr>
        <p:spPr/>
        <p:txBody>
          <a:bodyPr/>
          <a:lstStyle/>
          <a:p>
            <a:pPr>
              <a:defRPr/>
            </a:pPr>
            <a:fld id="{ACA24023-98A8-F44A-9E21-FF151CAD9AE3}" type="slidenum">
              <a:rPr lang="en-US" smtClean="0"/>
              <a:pPr>
                <a:defRPr/>
              </a:pPr>
              <a:t>13</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1155640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 (III)</a:t>
            </a:r>
            <a:endParaRPr lang="en-US" dirty="0"/>
          </a:p>
        </p:txBody>
      </p:sp>
      <p:sp>
        <p:nvSpPr>
          <p:cNvPr id="3" name="Content Placeholder 2"/>
          <p:cNvSpPr>
            <a:spLocks noGrp="1"/>
          </p:cNvSpPr>
          <p:nvPr>
            <p:ph idx="1"/>
          </p:nvPr>
        </p:nvSpPr>
        <p:spPr/>
        <p:txBody>
          <a:bodyPr>
            <a:normAutofit/>
          </a:bodyPr>
          <a:lstStyle/>
          <a:p>
            <a:r>
              <a:rPr lang="en-US" dirty="0" smtClean="0"/>
              <a:t>Science and technology need to work closely to develop meaningful solutions for DQ management.</a:t>
            </a:r>
          </a:p>
          <a:p>
            <a:r>
              <a:rPr lang="en-US" dirty="0" smtClean="0"/>
              <a:t>The process needs to take into account the diversity of Earth Science disciplines and data types.</a:t>
            </a:r>
          </a:p>
        </p:txBody>
      </p:sp>
      <p:sp>
        <p:nvSpPr>
          <p:cNvPr id="4" name="Date Placeholder 3"/>
          <p:cNvSpPr>
            <a:spLocks noGrp="1"/>
          </p:cNvSpPr>
          <p:nvPr>
            <p:ph type="dt" sz="half" idx="10"/>
          </p:nvPr>
        </p:nvSpPr>
        <p:spPr/>
        <p:txBody>
          <a:bodyPr/>
          <a:lstStyle/>
          <a:p>
            <a:r>
              <a:rPr lang="en-US" smtClean="0"/>
              <a:t>7/13/11</a:t>
            </a:r>
            <a:endParaRPr lang="en-US" dirty="0"/>
          </a:p>
        </p:txBody>
      </p:sp>
      <p:sp>
        <p:nvSpPr>
          <p:cNvPr id="5" name="Footer Placeholder 4"/>
          <p:cNvSpPr>
            <a:spLocks noGrp="1"/>
          </p:cNvSpPr>
          <p:nvPr>
            <p:ph type="ftr" sz="quarter" idx="11"/>
          </p:nvPr>
        </p:nvSpPr>
        <p:spPr/>
        <p:txBody>
          <a:bodyPr/>
          <a:lstStyle/>
          <a:p>
            <a:r>
              <a:rPr lang="en-US" smtClean="0"/>
              <a:t>K. Lehnert, ESIP Panel on Data Quality</a:t>
            </a:r>
            <a:endParaRPr lang="en-US" dirty="0"/>
          </a:p>
        </p:txBody>
      </p:sp>
      <p:sp>
        <p:nvSpPr>
          <p:cNvPr id="6" name="Slide Number Placeholder 5"/>
          <p:cNvSpPr>
            <a:spLocks noGrp="1"/>
          </p:cNvSpPr>
          <p:nvPr>
            <p:ph type="sldNum" sz="quarter" idx="12"/>
          </p:nvPr>
        </p:nvSpPr>
        <p:spPr/>
        <p:txBody>
          <a:bodyPr/>
          <a:lstStyle/>
          <a:p>
            <a:pPr>
              <a:defRPr/>
            </a:pPr>
            <a:fld id="{ACA24023-98A8-F44A-9E21-FF151CAD9AE3}" type="slidenum">
              <a:rPr lang="en-US" smtClean="0"/>
              <a:pPr>
                <a:defRPr/>
              </a:pPr>
              <a:t>14</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02678862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bit">
  <a:themeElements>
    <a:clrScheme name="Orbit">
      <a:dk1>
        <a:srgbClr val="000000"/>
      </a:dk1>
      <a:lt1>
        <a:srgbClr val="FFFFFF"/>
      </a:lt1>
      <a:dk2>
        <a:srgbClr val="7C9BA5"/>
      </a:dk2>
      <a:lt2>
        <a:srgbClr val="C1D0CA"/>
      </a:lt2>
      <a:accent1>
        <a:srgbClr val="F2D908"/>
      </a:accent1>
      <a:accent2>
        <a:srgbClr val="9DE61E"/>
      </a:accent2>
      <a:accent3>
        <a:srgbClr val="0D8BE6"/>
      </a:accent3>
      <a:accent4>
        <a:srgbClr val="C61B1B"/>
      </a:accent4>
      <a:accent5>
        <a:srgbClr val="E26F08"/>
      </a:accent5>
      <a:accent6>
        <a:srgbClr val="8D35D1"/>
      </a:accent6>
      <a:hlink>
        <a:srgbClr val="ECBF0B"/>
      </a:hlink>
      <a:folHlink>
        <a:srgbClr val="F4E5A8"/>
      </a:folHlink>
    </a:clrScheme>
    <a:fontScheme name="Orbit">
      <a:majorFont>
        <a:latin typeface="Candara"/>
        <a:ea typeface=""/>
        <a:cs typeface=""/>
        <a:font script="Jpan" typeface="ＭＳ Ｐゴシック"/>
        <a:font script="Hans" typeface="宋体"/>
        <a:font script="Hant" typeface="新細明體"/>
      </a:majorFont>
      <a:minorFont>
        <a:latin typeface="Candara"/>
        <a:ea typeface=""/>
        <a:cs typeface=""/>
        <a:font script="Jpan" typeface="ＭＳ Ｐゴシック"/>
        <a:font script="Hans" typeface="宋体"/>
        <a:font script="Hant" typeface="新細明體"/>
      </a:minorFont>
    </a:fontScheme>
    <a:fmtScheme name="Orbit">
      <a:fillStyleLst>
        <a:solidFill>
          <a:schemeClr val="phClr"/>
        </a:solidFill>
        <a:solidFill>
          <a:schemeClr val="phClr">
            <a:shade val="80000"/>
          </a:schemeClr>
        </a:solidFill>
        <a:gradFill rotWithShape="1">
          <a:gsLst>
            <a:gs pos="0">
              <a:schemeClr val="phClr">
                <a:shade val="30000"/>
                <a:satMod val="100000"/>
              </a:schemeClr>
            </a:gs>
            <a:gs pos="80000">
              <a:schemeClr val="phClr">
                <a:shade val="90000"/>
                <a:satMod val="100000"/>
              </a:schemeClr>
            </a:gs>
            <a:gs pos="100000">
              <a:schemeClr val="phClr">
                <a:tint val="90000"/>
                <a:shade val="100000"/>
                <a:satMod val="150000"/>
              </a:schemeClr>
            </a:gs>
          </a:gsLst>
          <a:lin ang="16200000" scaled="0"/>
        </a:gradFill>
      </a:fillStyleLst>
      <a:lnStyleLst>
        <a:ln w="12700" cap="flat" cmpd="sng" algn="ctr">
          <a:solidFill>
            <a:schemeClr val="phClr">
              <a:shade val="95000"/>
              <a:satMod val="105000"/>
            </a:schemeClr>
          </a:solidFill>
          <a:prstDash val="solid"/>
        </a:ln>
        <a:ln w="31750" cap="flat" cmpd="sng" algn="ctr">
          <a:solidFill>
            <a:schemeClr val="phClr">
              <a:shade val="90000"/>
            </a:schemeClr>
          </a:solidFill>
          <a:prstDash val="solid"/>
        </a:ln>
        <a:ln w="76200" cap="flat" cmpd="sng" algn="ctr">
          <a:solidFill>
            <a:schemeClr val="phClr"/>
          </a:solidFill>
          <a:prstDash val="solid"/>
        </a:ln>
      </a:lnStyleLst>
      <a:effectStyleLst>
        <a:effectStyle>
          <a:effectLst/>
        </a:effectStyle>
        <a:effectStyle>
          <a:effectLst>
            <a:outerShdw blurRad="228600" dist="38100" dir="5400000" sx="104000" sy="104000" algn="ctr" rotWithShape="0">
              <a:srgbClr val="000000">
                <a:alpha val="80000"/>
              </a:srgbClr>
            </a:outerShdw>
          </a:effectLst>
        </a:effectStyle>
        <a:effectStyle>
          <a:effectLst>
            <a:outerShdw blurRad="317500" dist="381000" dir="5400000" sx="90000" sy="20000" rotWithShape="0">
              <a:srgbClr val="000000">
                <a:alpha val="40000"/>
              </a:srgbClr>
            </a:outerShdw>
          </a:effectLst>
          <a:scene3d>
            <a:camera prst="orthographicFront">
              <a:rot lat="0" lon="0" rev="0"/>
            </a:camera>
            <a:lightRig rig="balanced" dir="t"/>
          </a:scene3d>
          <a:sp3d prstMaterial="metal">
            <a:bevelT w="254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lin ang="5400000" scaled="0"/>
        </a:gradFill>
        <a:blipFill rotWithShape="1">
          <a:blip xmlns:r="http://schemas.openxmlformats.org/officeDocument/2006/relationships" r:embed="rId1">
            <a:duotone>
              <a:schemeClr val="phClr">
                <a:shade val="1000"/>
                <a:lumMod val="80000"/>
              </a:schemeClr>
              <a:schemeClr val="phClr">
                <a:satMod val="360000"/>
                <a:lumMod val="14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Orbit.thmx</Template>
  <TotalTime>1785</TotalTime>
  <Words>1144</Words>
  <Application>Microsoft Macintosh PowerPoint</Application>
  <PresentationFormat>On-screen Show (4:3)</PresentationFormat>
  <Paragraphs>131</Paragraphs>
  <Slides>14</Slides>
  <Notes>4</Notes>
  <HiddenSlides>0</HiddenSlides>
  <MMClips>0</MMClips>
  <ScaleCrop>false</ScaleCrop>
  <HeadingPairs>
    <vt:vector size="4" baseType="variant">
      <vt:variant>
        <vt:lpstr>Design Template</vt:lpstr>
      </vt:variant>
      <vt:variant>
        <vt:i4>1</vt:i4>
      </vt:variant>
      <vt:variant>
        <vt:lpstr>Slide Titles</vt:lpstr>
      </vt:variant>
      <vt:variant>
        <vt:i4>14</vt:i4>
      </vt:variant>
    </vt:vector>
  </HeadingPairs>
  <TitlesOfParts>
    <vt:vector size="15" baseType="lpstr">
      <vt:lpstr>Orbit</vt:lpstr>
      <vt:lpstr>Data Quality</vt:lpstr>
      <vt:lpstr>DQ &amp; Science</vt:lpstr>
      <vt:lpstr>The Social Side of DQ</vt:lpstr>
      <vt:lpstr>Earth Science Data</vt:lpstr>
      <vt:lpstr>Error Budgets</vt:lpstr>
      <vt:lpstr>DQ: Instrument Errors</vt:lpstr>
      <vt:lpstr>DQ: Precision</vt:lpstr>
      <vt:lpstr>What Defines DQ?</vt:lpstr>
      <vt:lpstr>How Do You Evaluate DQ?</vt:lpstr>
      <vt:lpstr>DQ Needs Carrots &amp; Sticks</vt:lpstr>
      <vt:lpstr>Data Publication</vt:lpstr>
      <vt:lpstr>Conclusions (I): Science Community</vt:lpstr>
      <vt:lpstr>Conclusions (II): Technology</vt:lpstr>
      <vt:lpstr>Conclusion (III)</vt:lpstr>
    </vt:vector>
  </TitlesOfParts>
  <Manager/>
  <Company>Columbia University</Company>
  <LinksUpToDate>false</LinksUpToDate>
  <SharedDoc>false</SharedDoc>
  <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Kerstin Lehnert</dc:creator>
  <cp:keywords/>
  <dc:description/>
  <cp:lastModifiedBy>Carol Meyer</cp:lastModifiedBy>
  <cp:revision>70</cp:revision>
  <dcterms:created xsi:type="dcterms:W3CDTF">2011-07-13T21:31:48Z</dcterms:created>
  <dcterms:modified xsi:type="dcterms:W3CDTF">2011-07-13T21:32:50Z</dcterms:modified>
  <cp:category/>
</cp:coreProperties>
</file>